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 id="2147483661" r:id="rId2"/>
  </p:sldMasterIdLst>
  <p:notesMasterIdLst>
    <p:notesMasterId r:id="rId22"/>
  </p:notesMasterIdLst>
  <p:sldIdLst>
    <p:sldId id="279" r:id="rId3"/>
    <p:sldId id="257" r:id="rId4"/>
    <p:sldId id="258" r:id="rId5"/>
    <p:sldId id="259" r:id="rId6"/>
    <p:sldId id="270" r:id="rId7"/>
    <p:sldId id="271" r:id="rId8"/>
    <p:sldId id="269" r:id="rId9"/>
    <p:sldId id="277" r:id="rId10"/>
    <p:sldId id="276" r:id="rId11"/>
    <p:sldId id="268" r:id="rId12"/>
    <p:sldId id="266" r:id="rId13"/>
    <p:sldId id="267" r:id="rId14"/>
    <p:sldId id="280" r:id="rId15"/>
    <p:sldId id="264" r:id="rId16"/>
    <p:sldId id="265" r:id="rId17"/>
    <p:sldId id="272" r:id="rId18"/>
    <p:sldId id="273" r:id="rId19"/>
    <p:sldId id="275"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0372" autoAdjust="0"/>
  </p:normalViewPr>
  <p:slideViewPr>
    <p:cSldViewPr snapToGrid="0">
      <p:cViewPr>
        <p:scale>
          <a:sx n="89" d="100"/>
          <a:sy n="89" d="100"/>
        </p:scale>
        <p:origin x="156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5E0D8-53E1-4473-A6A2-2F5F23CD3CB4}"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71866-7D4E-4308-827F-7E58FA962CDB}" type="slidenum">
              <a:rPr lang="en-US" smtClean="0"/>
              <a:t>‹#›</a:t>
            </a:fld>
            <a:endParaRPr lang="en-US"/>
          </a:p>
        </p:txBody>
      </p:sp>
    </p:spTree>
    <p:extLst>
      <p:ext uri="{BB962C8B-B14F-4D97-AF65-F5344CB8AC3E}">
        <p14:creationId xmlns:p14="http://schemas.microsoft.com/office/powerpoint/2010/main" val="364139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a:t>
            </a:fld>
            <a:endParaRPr lang="en-US"/>
          </a:p>
        </p:txBody>
      </p:sp>
    </p:spTree>
    <p:extLst>
      <p:ext uri="{BB962C8B-B14F-4D97-AF65-F5344CB8AC3E}">
        <p14:creationId xmlns:p14="http://schemas.microsoft.com/office/powerpoint/2010/main" val="257765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4</a:t>
            </a:fld>
            <a:endParaRPr lang="en-US"/>
          </a:p>
        </p:txBody>
      </p:sp>
    </p:spTree>
    <p:extLst>
      <p:ext uri="{BB962C8B-B14F-4D97-AF65-F5344CB8AC3E}">
        <p14:creationId xmlns:p14="http://schemas.microsoft.com/office/powerpoint/2010/main" val="115597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10</a:t>
            </a:fld>
            <a:endParaRPr lang="en-US"/>
          </a:p>
        </p:txBody>
      </p:sp>
    </p:spTree>
    <p:extLst>
      <p:ext uri="{BB962C8B-B14F-4D97-AF65-F5344CB8AC3E}">
        <p14:creationId xmlns:p14="http://schemas.microsoft.com/office/powerpoint/2010/main" val="110369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analysis of the dataset, we calculated the average bridge condition for both coastal and inland regions. The numeric average condition score for coastal bridges was 1.297, while for inland bridges, it was 1.286. This indicates that coastal bridges tend to have slightly better overall conditions compared to inland bridges. A bar plot visually reinforces this observation, showing that the inland bridges have a slightly lower average condition score compared to the coastal ones. This could imply that inland bridges may face more maintenance challenges over time. Further analysis could involve breaking down the condition score by individual factors, such as age and environmental conditions, to gain deeper insights into maintenance needs.</a:t>
            </a:r>
          </a:p>
        </p:txBody>
      </p:sp>
      <p:sp>
        <p:nvSpPr>
          <p:cNvPr id="4" name="Slide Number Placeholder 3"/>
          <p:cNvSpPr>
            <a:spLocks noGrp="1"/>
          </p:cNvSpPr>
          <p:nvPr>
            <p:ph type="sldNum" sz="quarter" idx="5"/>
          </p:nvPr>
        </p:nvSpPr>
        <p:spPr/>
        <p:txBody>
          <a:bodyPr/>
          <a:lstStyle/>
          <a:p>
            <a:fld id="{6C471866-7D4E-4308-827F-7E58FA962CDB}" type="slidenum">
              <a:rPr lang="en-US" smtClean="0"/>
              <a:t>11</a:t>
            </a:fld>
            <a:endParaRPr lang="en-US"/>
          </a:p>
        </p:txBody>
      </p:sp>
    </p:spTree>
    <p:extLst>
      <p:ext uri="{BB962C8B-B14F-4D97-AF65-F5344CB8AC3E}">
        <p14:creationId xmlns:p14="http://schemas.microsoft.com/office/powerpoint/2010/main" val="411773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13</a:t>
            </a:fld>
            <a:endParaRPr lang="en-US"/>
          </a:p>
        </p:txBody>
      </p:sp>
    </p:spTree>
    <p:extLst>
      <p:ext uri="{BB962C8B-B14F-4D97-AF65-F5344CB8AC3E}">
        <p14:creationId xmlns:p14="http://schemas.microsoft.com/office/powerpoint/2010/main" val="197469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17</a:t>
            </a:fld>
            <a:endParaRPr lang="en-US"/>
          </a:p>
        </p:txBody>
      </p:sp>
    </p:spTree>
    <p:extLst>
      <p:ext uri="{BB962C8B-B14F-4D97-AF65-F5344CB8AC3E}">
        <p14:creationId xmlns:p14="http://schemas.microsoft.com/office/powerpoint/2010/main" val="3772699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18</a:t>
            </a:fld>
            <a:endParaRPr lang="en-US"/>
          </a:p>
        </p:txBody>
      </p:sp>
    </p:spTree>
    <p:extLst>
      <p:ext uri="{BB962C8B-B14F-4D97-AF65-F5344CB8AC3E}">
        <p14:creationId xmlns:p14="http://schemas.microsoft.com/office/powerpoint/2010/main" val="2244755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9078C76-F436-476E-BEF4-9B90A15BF738}" type="datetimeFigureOut">
              <a:rPr lang="en-US" smtClean="0"/>
              <a:t>12/2/24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D0D5C7E-C10B-45C6-AD06-052AD05C5B27}" type="slidenum">
              <a:rPr lang="en-US" smtClean="0"/>
              <a:t>‹#›</a:t>
            </a:fld>
            <a:endParaRPr lang="en-US"/>
          </a:p>
        </p:txBody>
      </p:sp>
    </p:spTree>
    <p:extLst>
      <p:ext uri="{BB962C8B-B14F-4D97-AF65-F5344CB8AC3E}">
        <p14:creationId xmlns:p14="http://schemas.microsoft.com/office/powerpoint/2010/main" val="214854763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78C76-F436-476E-BEF4-9B90A15BF738}"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226819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78C76-F436-476E-BEF4-9B90A15BF738}"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187809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12/2/24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078C76-F436-476E-BEF4-9B90A15BF738}" type="datetimeFigureOut">
              <a:rPr lang="en-US" smtClean="0"/>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1291732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12/2/24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9078C76-F436-476E-BEF4-9B90A15BF738}" type="datetimeFigureOut">
              <a:rPr lang="en-US" smtClean="0"/>
              <a:t>12/2/24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4824199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078C76-F436-476E-BEF4-9B90A15BF738}"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395844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078C76-F436-476E-BEF4-9B90A15BF738}" type="datetimeFigureOut">
              <a:rPr lang="en-US" smtClean="0"/>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342813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078C76-F436-476E-BEF4-9B90A15BF738}" type="datetimeFigureOut">
              <a:rPr lang="en-US" smtClean="0"/>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48141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78C76-F436-476E-BEF4-9B90A15BF738}" type="datetimeFigureOut">
              <a:rPr lang="en-US" smtClean="0"/>
              <a:t>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25869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9078C76-F436-476E-BEF4-9B90A15BF738}" type="datetimeFigureOut">
              <a:rPr lang="en-US" smtClean="0"/>
              <a:t>12/2/24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D0D5C7E-C10B-45C6-AD06-052AD05C5B27}"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025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9078C76-F436-476E-BEF4-9B90A15BF738}" type="datetimeFigureOut">
              <a:rPr lang="en-US" smtClean="0"/>
              <a:t>12/2/24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D0D5C7E-C10B-45C6-AD06-052AD05C5B27}"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1104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9078C76-F436-476E-BEF4-9B90A15BF738}" type="datetimeFigureOut">
              <a:rPr lang="en-US" smtClean="0"/>
              <a:t>12/2/24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D0D5C7E-C10B-45C6-AD06-052AD05C5B27}" type="slidenum">
              <a:rPr lang="en-US" smtClean="0"/>
              <a:t>‹#›</a:t>
            </a:fld>
            <a:endParaRPr lang="en-US"/>
          </a:p>
        </p:txBody>
      </p:sp>
    </p:spTree>
    <p:extLst>
      <p:ext uri="{BB962C8B-B14F-4D97-AF65-F5344CB8AC3E}">
        <p14:creationId xmlns:p14="http://schemas.microsoft.com/office/powerpoint/2010/main" val="338662077"/>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12/2/24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nfobridge.fhwa.dot.gov/Data/" TargetMode="External"/><Relationship Id="rId7" Type="http://schemas.openxmlformats.org/officeDocument/2006/relationships/hyperlink" Target="https://scholarspace.library.gwu.edu/concern/gw_etds/5x21tg31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i.org/10.1007/s10584-013-1037-4" TargetMode="External"/><Relationship Id="rId5" Type="http://schemas.openxmlformats.org/officeDocument/2006/relationships/hyperlink" Target="https://www.aisc.org/nsba/design-and-estimation-resources/steel-bridge-design-handbook/" TargetMode="External"/><Relationship Id="rId4" Type="http://schemas.openxmlformats.org/officeDocument/2006/relationships/hyperlink" Target="https://www.ibm.com/topics/ensemble-learning#:~:text=Ensemble%20learning%20is%20a%20machine,than%20a%20single%20model%20alon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infobridge.fhwa.dot.gov/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C67B06-867A-4D0B-8E72-3D1CBBABF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2DA6F1-EE0D-4BF0-B5FE-BF303A6B8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126" y="643464"/>
            <a:ext cx="396945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5" name="Picture 4" descr="A person's face with a pink circle&#10;&#10;Description automatically generated">
            <a:extLst>
              <a:ext uri="{FF2B5EF4-FFF2-40B4-BE49-F238E27FC236}">
                <a16:creationId xmlns:a16="http://schemas.microsoft.com/office/drawing/2014/main" id="{B6D38528-CECE-036E-3C4E-F6691E5BC57C}"/>
              </a:ext>
            </a:extLst>
          </p:cNvPr>
          <p:cNvPicPr>
            <a:picLocks noChangeAspect="1"/>
          </p:cNvPicPr>
          <p:nvPr/>
        </p:nvPicPr>
        <p:blipFill>
          <a:blip r:embed="rId3">
            <a:extLst>
              <a:ext uri="{28A0092B-C50C-407E-A947-70E740481C1C}">
                <a14:useLocalDpi xmlns:a14="http://schemas.microsoft.com/office/drawing/2010/main" val="0"/>
              </a:ext>
            </a:extLst>
          </a:blip>
          <a:srcRect r="19384" b="1"/>
          <a:stretch/>
        </p:blipFill>
        <p:spPr>
          <a:xfrm>
            <a:off x="809190" y="3552107"/>
            <a:ext cx="3639312" cy="2539322"/>
          </a:xfrm>
          <a:prstGeom prst="rect">
            <a:avLst/>
          </a:prstGeom>
        </p:spPr>
      </p:pic>
      <p:pic>
        <p:nvPicPr>
          <p:cNvPr id="9" name="Picture 8">
            <a:extLst>
              <a:ext uri="{FF2B5EF4-FFF2-40B4-BE49-F238E27FC236}">
                <a16:creationId xmlns:a16="http://schemas.microsoft.com/office/drawing/2014/main" id="{6119EF25-DF30-F938-2C1A-EA4FEFD9B621}"/>
              </a:ext>
            </a:extLst>
          </p:cNvPr>
          <p:cNvPicPr>
            <a:picLocks noChangeAspect="1"/>
          </p:cNvPicPr>
          <p:nvPr/>
        </p:nvPicPr>
        <p:blipFill>
          <a:blip r:embed="rId4">
            <a:extLst>
              <a:ext uri="{28A0092B-C50C-407E-A947-70E740481C1C}">
                <a14:useLocalDpi xmlns:a14="http://schemas.microsoft.com/office/drawing/2010/main" val="0"/>
              </a:ext>
            </a:extLst>
          </a:blip>
          <a:srcRect r="29776" b="2"/>
          <a:stretch/>
        </p:blipFill>
        <p:spPr>
          <a:xfrm>
            <a:off x="809190" y="889677"/>
            <a:ext cx="3639312" cy="2539323"/>
          </a:xfrm>
          <a:prstGeom prst="rect">
            <a:avLst/>
          </a:prstGeom>
        </p:spPr>
      </p:pic>
      <p:sp>
        <p:nvSpPr>
          <p:cNvPr id="7" name="TextBox 6">
            <a:extLst>
              <a:ext uri="{FF2B5EF4-FFF2-40B4-BE49-F238E27FC236}">
                <a16:creationId xmlns:a16="http://schemas.microsoft.com/office/drawing/2014/main" id="{3C73818D-15EE-F2EB-C4E7-3532C322F965}"/>
              </a:ext>
            </a:extLst>
          </p:cNvPr>
          <p:cNvSpPr txBox="1"/>
          <p:nvPr/>
        </p:nvSpPr>
        <p:spPr>
          <a:xfrm>
            <a:off x="5281577" y="342900"/>
            <a:ext cx="6719924" cy="6286500"/>
          </a:xfrm>
          <a:prstGeom prst="rect">
            <a:avLst/>
          </a:prstGeom>
        </p:spPr>
        <p:txBody>
          <a:bodyPr vert="horz" lIns="91440" tIns="45720" rIns="91440" bIns="45720" rtlCol="0">
            <a:normAutofit fontScale="77500" lnSpcReduction="20000"/>
          </a:bodyPr>
          <a:lstStyle/>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b="1" i="0" u="none" strike="noStrike" cap="none" normalizeH="0" baseline="0" dirty="0">
                <a:ln>
                  <a:noFill/>
                </a:ln>
                <a:effectLst/>
              </a:rPr>
              <a:t>Ait614-Big Data Essentials-Sec001</a:t>
            </a:r>
          </a:p>
          <a:p>
            <a:pPr marR="0" lvl="0" algn="ctr" defTabSz="914400" fontAlgn="base">
              <a:lnSpc>
                <a:spcPct val="12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12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Bridges at </a:t>
            </a:r>
            <a:r>
              <a:rPr kumimoji="0" lang="en-US" altLang="en-US" sz="3200" i="0" u="none" strike="noStrike" cap="none" normalizeH="0" baseline="0" dirty="0">
                <a:ln>
                  <a:noFill/>
                </a:ln>
                <a:solidFill>
                  <a:srgbClr val="FF0000"/>
                </a:solidFill>
                <a:effectLst/>
              </a:rPr>
              <a:t>Risk</a:t>
            </a:r>
            <a:r>
              <a:rPr kumimoji="0" lang="en-US" altLang="en-US" sz="3200" i="0" u="none" strike="noStrike" cap="none" normalizeH="0" baseline="0" dirty="0">
                <a:ln>
                  <a:noFill/>
                </a:ln>
                <a:effectLst/>
              </a:rPr>
              <a:t>: Coastal vs Inland Environment impacts on lifespan and maintenance</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Under guidance of </a:t>
            </a:r>
            <a:r>
              <a:rPr kumimoji="0" lang="en-US" altLang="en-US" sz="3200" b="1" i="0" u="none" strike="noStrike" cap="none" normalizeH="0" baseline="0" dirty="0">
                <a:ln>
                  <a:noFill/>
                </a:ln>
                <a:effectLst/>
              </a:rPr>
              <a:t>Dr. </a:t>
            </a:r>
            <a:r>
              <a:rPr kumimoji="0" lang="en-US" altLang="en-US" sz="3200" b="1" i="0" u="none" strike="noStrike" cap="none" normalizeH="0" baseline="0" dirty="0" err="1">
                <a:ln>
                  <a:noFill/>
                </a:ln>
                <a:effectLst/>
              </a:rPr>
              <a:t>Lindi</a:t>
            </a:r>
            <a:r>
              <a:rPr kumimoji="0" lang="en-US" altLang="en-US" sz="3200" b="1" i="0" u="none" strike="noStrike" cap="none" normalizeH="0" baseline="0" dirty="0">
                <a:ln>
                  <a:noFill/>
                </a:ln>
                <a:effectLst/>
              </a:rPr>
              <a:t> Liao</a:t>
            </a:r>
          </a:p>
          <a:p>
            <a:pPr algn="ctr" defTabSz="914400" fontAlgn="base">
              <a:lnSpc>
                <a:spcPct val="90000"/>
              </a:lnSpc>
              <a:spcBef>
                <a:spcPct val="0"/>
              </a:spcBef>
              <a:spcAft>
                <a:spcPts val="600"/>
              </a:spcAft>
              <a:buClr>
                <a:schemeClr val="tx1">
                  <a:lumMod val="85000"/>
                  <a:lumOff val="15000"/>
                </a:schemeClr>
              </a:buClr>
            </a:pPr>
            <a:r>
              <a:rPr kumimoji="0" lang="en-US" altLang="en-US" sz="3200" i="0" u="none" strike="noStrike" cap="none" normalizeH="0" baseline="0" dirty="0">
                <a:ln>
                  <a:noFill/>
                </a:ln>
                <a:effectLst/>
              </a:rPr>
              <a:t>George Mason University</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Team Members: </a:t>
            </a:r>
            <a:r>
              <a:rPr kumimoji="0" lang="en-US" altLang="en-US" sz="3200" b="1" i="0" u="none" strike="noStrike" cap="none" normalizeH="0" baseline="0" dirty="0">
                <a:ln>
                  <a:noFill/>
                </a:ln>
                <a:effectLst/>
              </a:rPr>
              <a:t>Team 1</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120000"/>
              </a:lnSpc>
              <a:spcBef>
                <a:spcPct val="0"/>
              </a:spcBef>
              <a:spcAft>
                <a:spcPts val="600"/>
              </a:spcAft>
              <a:buClr>
                <a:schemeClr val="tx1">
                  <a:lumMod val="85000"/>
                  <a:lumOff val="15000"/>
                </a:schemeClr>
              </a:buClr>
              <a:buSzTx/>
              <a:tabLst/>
            </a:pPr>
            <a:r>
              <a:rPr lang="en-US" sz="2900" b="1" dirty="0" err="1"/>
              <a:t>Saivarun</a:t>
            </a:r>
            <a:r>
              <a:rPr lang="en-US" sz="2900" b="1" dirty="0"/>
              <a:t> Tanjore Raghavendra</a:t>
            </a:r>
          </a:p>
          <a:p>
            <a:pPr marR="0" lvl="0" algn="ctr" defTabSz="914400" fontAlgn="base">
              <a:lnSpc>
                <a:spcPct val="120000"/>
              </a:lnSpc>
              <a:spcBef>
                <a:spcPct val="0"/>
              </a:spcBef>
              <a:spcAft>
                <a:spcPts val="600"/>
              </a:spcAft>
              <a:buClr>
                <a:schemeClr val="tx1">
                  <a:lumMod val="85000"/>
                  <a:lumOff val="15000"/>
                </a:schemeClr>
              </a:buClr>
              <a:buSzTx/>
              <a:tabLst/>
            </a:pPr>
            <a:r>
              <a:rPr lang="en-US" sz="2900" b="1" dirty="0"/>
              <a:t>Mohammed </a:t>
            </a:r>
            <a:r>
              <a:rPr lang="en-US" sz="2900" b="1" dirty="0" err="1"/>
              <a:t>Tareq</a:t>
            </a:r>
            <a:r>
              <a:rPr lang="en-US" sz="2900" b="1" dirty="0"/>
              <a:t> Sajjad Ali</a:t>
            </a:r>
          </a:p>
          <a:p>
            <a:pPr algn="ctr" defTabSz="914400" fontAlgn="base">
              <a:lnSpc>
                <a:spcPct val="120000"/>
              </a:lnSpc>
              <a:spcBef>
                <a:spcPct val="0"/>
              </a:spcBef>
              <a:spcAft>
                <a:spcPts val="600"/>
              </a:spcAft>
              <a:buClr>
                <a:schemeClr val="tx1">
                  <a:lumMod val="85000"/>
                  <a:lumOff val="15000"/>
                </a:schemeClr>
              </a:buClr>
            </a:pPr>
            <a:r>
              <a:rPr lang="en-US" sz="2900" b="1" dirty="0"/>
              <a:t>Mano </a:t>
            </a:r>
            <a:r>
              <a:rPr lang="en-US" sz="2900" b="1" dirty="0" err="1"/>
              <a:t>Sappa</a:t>
            </a:r>
            <a:r>
              <a:rPr lang="en-US" sz="2900" b="1" dirty="0"/>
              <a:t> Harsha</a:t>
            </a:r>
          </a:p>
          <a:p>
            <a:pPr algn="ctr" defTabSz="914400" fontAlgn="base">
              <a:lnSpc>
                <a:spcPct val="120000"/>
              </a:lnSpc>
              <a:spcBef>
                <a:spcPct val="0"/>
              </a:spcBef>
              <a:spcAft>
                <a:spcPts val="600"/>
              </a:spcAft>
              <a:buClr>
                <a:schemeClr val="tx1">
                  <a:lumMod val="85000"/>
                  <a:lumOff val="15000"/>
                </a:schemeClr>
              </a:buClr>
            </a:pPr>
            <a:r>
              <a:rPr lang="en-US" sz="2900" b="1" dirty="0"/>
              <a:t>Vasishta Chandala</a:t>
            </a:r>
          </a:p>
          <a:p>
            <a:pPr marR="0" lvl="0" algn="ctr" defTabSz="914400" fontAlgn="base">
              <a:lnSpc>
                <a:spcPct val="120000"/>
              </a:lnSpc>
              <a:spcBef>
                <a:spcPct val="0"/>
              </a:spcBef>
              <a:spcAft>
                <a:spcPts val="600"/>
              </a:spcAft>
              <a:buClr>
                <a:schemeClr val="tx1">
                  <a:lumMod val="85000"/>
                  <a:lumOff val="15000"/>
                </a:schemeClr>
              </a:buClr>
              <a:buSzTx/>
              <a:tabLst/>
            </a:pPr>
            <a:r>
              <a:rPr lang="en-US" sz="2900" b="1" dirty="0"/>
              <a:t>Suraj </a:t>
            </a:r>
            <a:r>
              <a:rPr lang="en-US" sz="2900" b="1" dirty="0" err="1"/>
              <a:t>Poldas</a:t>
            </a:r>
            <a:endParaRPr lang="en-US" sz="2900" b="1" dirty="0"/>
          </a:p>
        </p:txBody>
      </p:sp>
      <p:sp>
        <p:nvSpPr>
          <p:cNvPr id="10" name="TextBox 9">
            <a:extLst>
              <a:ext uri="{FF2B5EF4-FFF2-40B4-BE49-F238E27FC236}">
                <a16:creationId xmlns:a16="http://schemas.microsoft.com/office/drawing/2014/main" id="{F2CDE9D2-239C-59AA-539A-DF102ADC6141}"/>
              </a:ext>
            </a:extLst>
          </p:cNvPr>
          <p:cNvSpPr txBox="1"/>
          <p:nvPr/>
        </p:nvSpPr>
        <p:spPr>
          <a:xfrm>
            <a:off x="3018773" y="4371584"/>
            <a:ext cx="1139868" cy="923330"/>
          </a:xfrm>
          <a:prstGeom prst="rect">
            <a:avLst/>
          </a:prstGeom>
          <a:noFill/>
        </p:spPr>
        <p:txBody>
          <a:bodyPr wrap="square" rtlCol="0">
            <a:spAutoFit/>
          </a:bodyPr>
          <a:lstStyle/>
          <a:p>
            <a:pPr algn="ctr"/>
            <a:r>
              <a:rPr lang="en-US" dirty="0">
                <a:solidFill>
                  <a:schemeClr val="bg1"/>
                </a:solidFill>
              </a:rPr>
              <a:t>Big Data in Action</a:t>
            </a:r>
          </a:p>
        </p:txBody>
      </p:sp>
    </p:spTree>
    <p:extLst>
      <p:ext uri="{BB962C8B-B14F-4D97-AF65-F5344CB8AC3E}">
        <p14:creationId xmlns:p14="http://schemas.microsoft.com/office/powerpoint/2010/main" val="140596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F9F890-13C6-11F5-A55C-1020B8183DB0}"/>
              </a:ext>
            </a:extLst>
          </p:cNvPr>
          <p:cNvSpPr>
            <a:spLocks noGrp="1"/>
          </p:cNvSpPr>
          <p:nvPr>
            <p:ph idx="1"/>
          </p:nvPr>
        </p:nvSpPr>
        <p:spPr>
          <a:xfrm>
            <a:off x="216976" y="860287"/>
            <a:ext cx="6947752" cy="5997713"/>
          </a:xfrm>
        </p:spPr>
        <p:txBody>
          <a:bodyPr>
            <a:normAutofit fontScale="70000" lnSpcReduction="20000"/>
          </a:bodyPr>
          <a:lstStyle/>
          <a:p>
            <a:pPr marL="0" indent="0">
              <a:buNone/>
            </a:pPr>
            <a:r>
              <a:rPr lang="en-US" sz="2600" b="1" dirty="0"/>
              <a:t>Elbow Method:</a:t>
            </a:r>
          </a:p>
          <a:p>
            <a:pPr>
              <a:buFont typeface="Arial" panose="020B0604020202020204" pitchFamily="34" charset="0"/>
              <a:buChar char="•"/>
            </a:pPr>
            <a:r>
              <a:rPr lang="en-US" b="1" dirty="0"/>
              <a:t>Optimal Number of Clusters</a:t>
            </a:r>
            <a:r>
              <a:rPr lang="en-US" dirty="0"/>
              <a:t>:</a:t>
            </a:r>
          </a:p>
          <a:p>
            <a:pPr marL="742950" lvl="1" indent="-285750">
              <a:buFont typeface="Arial" panose="020B0604020202020204" pitchFamily="34" charset="0"/>
              <a:buChar char="•"/>
            </a:pPr>
            <a:r>
              <a:rPr lang="en-US" dirty="0"/>
              <a:t>The Elbow method identifies </a:t>
            </a:r>
            <a:r>
              <a:rPr lang="en-US" b="1" dirty="0"/>
              <a:t>4 clusters</a:t>
            </a:r>
            <a:r>
              <a:rPr lang="en-US" dirty="0"/>
              <a:t> as the optimal number, where the decrease in WCSS slows significantly, indicating diminishing returns in cluster variability.</a:t>
            </a:r>
          </a:p>
          <a:p>
            <a:pPr marL="0" indent="0">
              <a:buNone/>
            </a:pPr>
            <a:r>
              <a:rPr lang="en-US" sz="2000" b="1" dirty="0"/>
              <a:t>Cluster Centers Insights:</a:t>
            </a:r>
          </a:p>
          <a:p>
            <a:pPr>
              <a:buFont typeface="Arial" panose="020B0604020202020204" pitchFamily="34" charset="0"/>
              <a:buChar char="•"/>
            </a:pPr>
            <a:r>
              <a:rPr lang="en-US" b="1" dirty="0"/>
              <a:t>Cluster 0</a:t>
            </a:r>
            <a:r>
              <a:rPr lang="en-US" dirty="0"/>
              <a:t>:</a:t>
            </a:r>
          </a:p>
          <a:p>
            <a:pPr marL="742950" lvl="1" indent="-285750">
              <a:buFont typeface="Arial" panose="020B0604020202020204" pitchFamily="34" charset="0"/>
              <a:buChar char="•"/>
            </a:pPr>
            <a:r>
              <a:rPr lang="en-US" dirty="0"/>
              <a:t>Represents bridges with </a:t>
            </a:r>
            <a:r>
              <a:rPr lang="en-US" b="1" dirty="0"/>
              <a:t>lower feature values</a:t>
            </a:r>
            <a:r>
              <a:rPr lang="en-US" dirty="0"/>
              <a:t> (e.g., traffic, age, environmental conditions).</a:t>
            </a:r>
          </a:p>
          <a:p>
            <a:pPr marL="742950" lvl="1" indent="-285750">
              <a:buFont typeface="Arial" panose="020B0604020202020204" pitchFamily="34" charset="0"/>
              <a:buChar char="•"/>
            </a:pPr>
            <a:r>
              <a:rPr lang="en-US" dirty="0"/>
              <a:t>Likely lower risk or maintenance requirements.</a:t>
            </a:r>
          </a:p>
          <a:p>
            <a:pPr>
              <a:buFont typeface="Arial" panose="020B0604020202020204" pitchFamily="34" charset="0"/>
              <a:buChar char="•"/>
            </a:pPr>
            <a:r>
              <a:rPr lang="en-US" b="1" dirty="0"/>
              <a:t>Cluster 1</a:t>
            </a:r>
            <a:r>
              <a:rPr lang="en-US" dirty="0"/>
              <a:t>:</a:t>
            </a:r>
          </a:p>
          <a:p>
            <a:pPr marL="742950" lvl="1" indent="-285750">
              <a:buFont typeface="Arial" panose="020B0604020202020204" pitchFamily="34" charset="0"/>
              <a:buChar char="•"/>
            </a:pPr>
            <a:r>
              <a:rPr lang="en-US" dirty="0"/>
              <a:t>Moderate values across environmental and bridge characteristics.</a:t>
            </a:r>
          </a:p>
          <a:p>
            <a:pPr marL="742950" lvl="1" indent="-285750">
              <a:buFont typeface="Arial" panose="020B0604020202020204" pitchFamily="34" charset="0"/>
              <a:buChar char="•"/>
            </a:pPr>
            <a:r>
              <a:rPr lang="en-US" dirty="0"/>
              <a:t>Indicates </a:t>
            </a:r>
            <a:r>
              <a:rPr lang="en-US" b="1" dirty="0"/>
              <a:t>moderate risk or maintenance needs</a:t>
            </a:r>
            <a:r>
              <a:rPr lang="en-US" dirty="0"/>
              <a:t>.</a:t>
            </a:r>
          </a:p>
          <a:p>
            <a:pPr>
              <a:buFont typeface="Arial" panose="020B0604020202020204" pitchFamily="34" charset="0"/>
              <a:buChar char="•"/>
            </a:pPr>
            <a:r>
              <a:rPr lang="en-US" b="1" dirty="0"/>
              <a:t>Cluster 2</a:t>
            </a:r>
            <a:r>
              <a:rPr lang="en-US" dirty="0"/>
              <a:t>:</a:t>
            </a:r>
          </a:p>
          <a:p>
            <a:pPr marL="742950" lvl="1" indent="-285750">
              <a:buFont typeface="Arial" panose="020B0604020202020204" pitchFamily="34" charset="0"/>
              <a:buChar char="•"/>
            </a:pPr>
            <a:r>
              <a:rPr lang="en-US" dirty="0"/>
              <a:t>Higher values for temperature and precipitation.</a:t>
            </a:r>
          </a:p>
          <a:p>
            <a:pPr marL="742950" lvl="1" indent="-285750">
              <a:buFont typeface="Arial" panose="020B0604020202020204" pitchFamily="34" charset="0"/>
              <a:buChar char="•"/>
            </a:pPr>
            <a:r>
              <a:rPr lang="en-US" dirty="0"/>
              <a:t>Represents </a:t>
            </a:r>
            <a:r>
              <a:rPr lang="en-US" b="1" dirty="0"/>
              <a:t>high-risk bridges requiring frequent maintenance</a:t>
            </a:r>
            <a:r>
              <a:rPr lang="en-US" dirty="0"/>
              <a:t>.</a:t>
            </a:r>
          </a:p>
          <a:p>
            <a:pPr>
              <a:buFont typeface="Arial" panose="020B0604020202020204" pitchFamily="34" charset="0"/>
              <a:buChar char="•"/>
            </a:pPr>
            <a:r>
              <a:rPr lang="en-US" b="1" dirty="0"/>
              <a:t>Cluster 3</a:t>
            </a:r>
            <a:r>
              <a:rPr lang="en-US" dirty="0"/>
              <a:t>:</a:t>
            </a:r>
          </a:p>
          <a:p>
            <a:pPr marL="742950" lvl="1" indent="-285750">
              <a:buFont typeface="Arial" panose="020B0604020202020204" pitchFamily="34" charset="0"/>
              <a:buChar char="•"/>
            </a:pPr>
            <a:r>
              <a:rPr lang="en-US" dirty="0"/>
              <a:t>Highest values for all features, representing </a:t>
            </a:r>
            <a:r>
              <a:rPr lang="en-US" b="1" dirty="0"/>
              <a:t>very high-risk bridges</a:t>
            </a:r>
            <a:r>
              <a:rPr lang="en-US" dirty="0"/>
              <a:t> needing </a:t>
            </a:r>
            <a:r>
              <a:rPr lang="en-US" b="1" dirty="0"/>
              <a:t>priority attention</a:t>
            </a:r>
            <a:r>
              <a:rPr lang="en-US" dirty="0"/>
              <a:t>.</a:t>
            </a:r>
          </a:p>
          <a:p>
            <a:pPr marL="0" indent="0">
              <a:buNone/>
            </a:pPr>
            <a:r>
              <a:rPr lang="en-US" sz="2000" b="1" dirty="0"/>
              <a:t>Silhouette Score:</a:t>
            </a:r>
          </a:p>
          <a:p>
            <a:pPr>
              <a:buFont typeface="Arial" panose="020B0604020202020204" pitchFamily="34" charset="0"/>
              <a:buChar char="•"/>
            </a:pPr>
            <a:r>
              <a:rPr lang="en-US" b="1" dirty="0"/>
              <a:t>Score</a:t>
            </a:r>
            <a:r>
              <a:rPr lang="en-US" dirty="0"/>
              <a:t>: 0.87, indicating well-defined and separated clusters.</a:t>
            </a:r>
          </a:p>
          <a:p>
            <a:pPr marL="0" indent="0">
              <a:buNone/>
            </a:pPr>
            <a:r>
              <a:rPr lang="en-US" sz="2000" b="1" dirty="0"/>
              <a:t>Implications:</a:t>
            </a:r>
          </a:p>
          <a:p>
            <a:pPr>
              <a:buFont typeface="Arial" panose="020B0604020202020204" pitchFamily="34" charset="0"/>
              <a:buChar char="•"/>
            </a:pPr>
            <a:r>
              <a:rPr lang="en-US" dirty="0"/>
              <a:t>Bridges in </a:t>
            </a:r>
            <a:r>
              <a:rPr lang="en-US" b="1" dirty="0"/>
              <a:t>Clusters 2 and 3</a:t>
            </a:r>
            <a:r>
              <a:rPr lang="en-US" dirty="0"/>
              <a:t> should be prioritized for </a:t>
            </a:r>
            <a:r>
              <a:rPr lang="en-US" b="1" dirty="0"/>
              <a:t>maintenance and monitoring</a:t>
            </a:r>
            <a:r>
              <a:rPr lang="en-US" dirty="0"/>
              <a:t> due to their high-risk characteristics.</a:t>
            </a:r>
          </a:p>
          <a:p>
            <a:pPr>
              <a:buFont typeface="Arial" panose="020B0604020202020204" pitchFamily="34" charset="0"/>
              <a:buChar char="•"/>
            </a:pPr>
            <a:r>
              <a:rPr lang="en-US" dirty="0"/>
              <a:t>Clusters 0 and 1 can follow a </a:t>
            </a:r>
            <a:r>
              <a:rPr lang="en-US" b="1" dirty="0"/>
              <a:t>routine maintenance schedule</a:t>
            </a:r>
            <a:r>
              <a:rPr lang="en-US" dirty="0"/>
              <a:t>, reducing resource strain.</a:t>
            </a:r>
          </a:p>
          <a:p>
            <a:endParaRPr lang="en-US" dirty="0"/>
          </a:p>
        </p:txBody>
      </p:sp>
      <p:pic>
        <p:nvPicPr>
          <p:cNvPr id="5" name="Picture 4">
            <a:extLst>
              <a:ext uri="{FF2B5EF4-FFF2-40B4-BE49-F238E27FC236}">
                <a16:creationId xmlns:a16="http://schemas.microsoft.com/office/drawing/2014/main" id="{CBF3C3F0-8BFD-B676-1C1D-3A28341AC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614" y="991673"/>
            <a:ext cx="4467828" cy="3939556"/>
          </a:xfrm>
          <a:prstGeom prst="rect">
            <a:avLst/>
          </a:prstGeom>
        </p:spPr>
      </p:pic>
      <p:pic>
        <p:nvPicPr>
          <p:cNvPr id="7" name="Picture 6">
            <a:extLst>
              <a:ext uri="{FF2B5EF4-FFF2-40B4-BE49-F238E27FC236}">
                <a16:creationId xmlns:a16="http://schemas.microsoft.com/office/drawing/2014/main" id="{06BB2DDA-7052-62A8-AAAF-0DED7C10D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2614" y="5076871"/>
            <a:ext cx="4467828" cy="1343895"/>
          </a:xfrm>
          <a:prstGeom prst="rect">
            <a:avLst/>
          </a:prstGeom>
        </p:spPr>
      </p:pic>
      <p:sp>
        <p:nvSpPr>
          <p:cNvPr id="4" name="Title 1">
            <a:extLst>
              <a:ext uri="{FF2B5EF4-FFF2-40B4-BE49-F238E27FC236}">
                <a16:creationId xmlns:a16="http://schemas.microsoft.com/office/drawing/2014/main" id="{A7AEAAFE-9D2D-5B63-901F-46D7AB486132}"/>
              </a:ext>
            </a:extLst>
          </p:cNvPr>
          <p:cNvSpPr>
            <a:spLocks noGrp="1"/>
          </p:cNvSpPr>
          <p:nvPr>
            <p:ph type="title"/>
          </p:nvPr>
        </p:nvSpPr>
        <p:spPr>
          <a:xfrm>
            <a:off x="828805" y="421086"/>
            <a:ext cx="10058400" cy="357974"/>
          </a:xfrm>
        </p:spPr>
        <p:txBody>
          <a:bodyPr>
            <a:noAutofit/>
          </a:bodyPr>
          <a:lstStyle/>
          <a:p>
            <a:pPr algn="ctr"/>
            <a:r>
              <a:rPr lang="en-US" b="1" dirty="0"/>
              <a:t>Data Modelling</a:t>
            </a:r>
            <a:endParaRPr lang="en-US" dirty="0"/>
          </a:p>
        </p:txBody>
      </p:sp>
    </p:spTree>
    <p:extLst>
      <p:ext uri="{BB962C8B-B14F-4D97-AF65-F5344CB8AC3E}">
        <p14:creationId xmlns:p14="http://schemas.microsoft.com/office/powerpoint/2010/main" val="151848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4F9742-1CFE-2D5D-6B34-97907D31661F}"/>
              </a:ext>
            </a:extLst>
          </p:cNvPr>
          <p:cNvSpPr txBox="1"/>
          <p:nvPr/>
        </p:nvSpPr>
        <p:spPr>
          <a:xfrm>
            <a:off x="6096000" y="2910624"/>
            <a:ext cx="5832375" cy="3724096"/>
          </a:xfrm>
          <a:prstGeom prst="rect">
            <a:avLst/>
          </a:prstGeom>
          <a:noFill/>
        </p:spPr>
        <p:txBody>
          <a:bodyPr wrap="square" rtlCol="0">
            <a:spAutoFit/>
          </a:bodyPr>
          <a:lstStyle/>
          <a:p>
            <a:pPr algn="just"/>
            <a:r>
              <a:rPr lang="en-US" sz="2000" b="1" dirty="0">
                <a:cs typeface="Times New Roman" panose="02020603050405020304" pitchFamily="18" charset="0"/>
              </a:rPr>
              <a:t>Interpretation</a:t>
            </a:r>
            <a:r>
              <a:rPr lang="en-US" sz="2000" dirty="0">
                <a:cs typeface="Times New Roman" panose="02020603050405020304" pitchFamily="18" charset="0"/>
              </a:rPr>
              <a:t>:</a:t>
            </a:r>
          </a:p>
          <a:p>
            <a:pPr marL="285750" indent="-285750" algn="just">
              <a:buFont typeface="Arial" panose="020B0604020202020204" pitchFamily="34" charset="0"/>
              <a:buChar char="•"/>
            </a:pPr>
            <a:r>
              <a:rPr lang="en-US" dirty="0"/>
              <a:t>Inland bridges may require more frequent maintenance due to environmental challenges like freeze-thaw cycles and temperature extremes. These conditions accelerate structural fatigue, leading to cracking and wear over time.</a:t>
            </a:r>
          </a:p>
          <a:p>
            <a:pPr algn="just"/>
            <a:endParaRPr lang="en-US" dirty="0"/>
          </a:p>
          <a:p>
            <a:pPr marL="285750" indent="-285750" algn="just">
              <a:buFont typeface="Arial" panose="020B0604020202020204" pitchFamily="34" charset="0"/>
              <a:buChar char="•"/>
            </a:pPr>
            <a:r>
              <a:rPr lang="en-US" dirty="0"/>
              <a:t>Coastal bridges, despite exposure to humidity and salt, appear to be in relatively better condition. Regular upgrades and corrosion-resistant materials have contributed to their improved ratings.</a:t>
            </a:r>
          </a:p>
        </p:txBody>
      </p:sp>
      <p:pic>
        <p:nvPicPr>
          <p:cNvPr id="7" name="Content Placeholder 6" descr="&#10;">
            <a:extLst>
              <a:ext uri="{FF2B5EF4-FFF2-40B4-BE49-F238E27FC236}">
                <a16:creationId xmlns:a16="http://schemas.microsoft.com/office/drawing/2014/main" id="{CD56B9DC-7316-7A10-4947-A995956DC630}"/>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365" y="2910625"/>
            <a:ext cx="5551123" cy="3526289"/>
          </a:xfrm>
        </p:spPr>
      </p:pic>
      <p:sp>
        <p:nvSpPr>
          <p:cNvPr id="9" name="Title 1">
            <a:extLst>
              <a:ext uri="{FF2B5EF4-FFF2-40B4-BE49-F238E27FC236}">
                <a16:creationId xmlns:a16="http://schemas.microsoft.com/office/drawing/2014/main" id="{3DA94882-EABB-E9FD-D32C-8251088904CC}"/>
              </a:ext>
            </a:extLst>
          </p:cNvPr>
          <p:cNvSpPr>
            <a:spLocks noGrp="1"/>
          </p:cNvSpPr>
          <p:nvPr>
            <p:ph type="title"/>
          </p:nvPr>
        </p:nvSpPr>
        <p:spPr>
          <a:xfrm>
            <a:off x="828805" y="421086"/>
            <a:ext cx="10058400" cy="357974"/>
          </a:xfrm>
        </p:spPr>
        <p:txBody>
          <a:bodyPr>
            <a:noAutofit/>
          </a:bodyPr>
          <a:lstStyle/>
          <a:p>
            <a:pPr algn="ctr"/>
            <a:r>
              <a:rPr lang="en-US" b="1" dirty="0"/>
              <a:t>Results and Findings</a:t>
            </a:r>
            <a:endParaRPr lang="en-US" dirty="0"/>
          </a:p>
        </p:txBody>
      </p:sp>
      <p:sp>
        <p:nvSpPr>
          <p:cNvPr id="2" name="TextBox 1">
            <a:extLst>
              <a:ext uri="{FF2B5EF4-FFF2-40B4-BE49-F238E27FC236}">
                <a16:creationId xmlns:a16="http://schemas.microsoft.com/office/drawing/2014/main" id="{2711B299-B3DD-08C2-5321-F3B8A5D3EF24}"/>
              </a:ext>
            </a:extLst>
          </p:cNvPr>
          <p:cNvSpPr txBox="1"/>
          <p:nvPr/>
        </p:nvSpPr>
        <p:spPr>
          <a:xfrm>
            <a:off x="546215" y="909261"/>
            <a:ext cx="11099570" cy="2000548"/>
          </a:xfrm>
          <a:prstGeom prst="rect">
            <a:avLst/>
          </a:prstGeom>
          <a:noFill/>
        </p:spPr>
        <p:txBody>
          <a:bodyPr wrap="square" rtlCol="0">
            <a:spAutoFit/>
          </a:bodyPr>
          <a:lstStyle/>
          <a:p>
            <a:pPr algn="just"/>
            <a:r>
              <a:rPr lang="en-US" sz="2800" b="1" dirty="0">
                <a:latin typeface="Times New Roman" panose="02020603050405020304" pitchFamily="18" charset="0"/>
                <a:cs typeface="Times New Roman" panose="02020603050405020304" pitchFamily="18" charset="0"/>
              </a:rPr>
              <a:t>Average Bridge Condition by Location Type:</a:t>
            </a:r>
          </a:p>
          <a:p>
            <a:pPr algn="just"/>
            <a:r>
              <a:rPr lang="en-US" sz="2400" b="1" dirty="0">
                <a:latin typeface="Times New Roman" panose="02020603050405020304" pitchFamily="18" charset="0"/>
                <a:cs typeface="Times New Roman" panose="02020603050405020304" pitchFamily="18" charset="0"/>
              </a:rPr>
              <a:t>Findings</a:t>
            </a:r>
            <a:r>
              <a:rPr lang="en-US" sz="24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average condition score</a:t>
            </a:r>
            <a:r>
              <a:rPr lang="en-US" sz="2400" dirty="0">
                <a:latin typeface="Times New Roman" panose="02020603050405020304" pitchFamily="18" charset="0"/>
                <a:cs typeface="Times New Roman" panose="02020603050405020304" pitchFamily="18" charset="0"/>
              </a:rPr>
              <a:t> for </a:t>
            </a:r>
            <a:r>
              <a:rPr lang="en-US" sz="2400" b="1" dirty="0">
                <a:latin typeface="Times New Roman" panose="02020603050405020304" pitchFamily="18" charset="0"/>
                <a:cs typeface="Times New Roman" panose="02020603050405020304" pitchFamily="18" charset="0"/>
              </a:rPr>
              <a:t>coastal bridges</a:t>
            </a:r>
            <a:r>
              <a:rPr lang="en-US" sz="2400" dirty="0">
                <a:latin typeface="Times New Roman" panose="02020603050405020304" pitchFamily="18" charset="0"/>
                <a:cs typeface="Times New Roman" panose="02020603050405020304" pitchFamily="18" charset="0"/>
              </a:rPr>
              <a:t> is </a:t>
            </a:r>
            <a:r>
              <a:rPr lang="en-US" sz="2400" b="1" dirty="0">
                <a:latin typeface="Times New Roman" panose="02020603050405020304" pitchFamily="18" charset="0"/>
                <a:cs typeface="Times New Roman" panose="02020603050405020304" pitchFamily="18" charset="0"/>
              </a:rPr>
              <a:t>1.297</a:t>
            </a:r>
            <a:r>
              <a:rPr lang="en-US" sz="2400" dirty="0">
                <a:latin typeface="Times New Roman" panose="02020603050405020304" pitchFamily="18" charset="0"/>
                <a:cs typeface="Times New Roman" panose="02020603050405020304" pitchFamily="18" charset="0"/>
              </a:rPr>
              <a:t>, while for </a:t>
            </a:r>
            <a:r>
              <a:rPr lang="en-US" sz="2400" b="1" dirty="0">
                <a:latin typeface="Times New Roman" panose="02020603050405020304" pitchFamily="18" charset="0"/>
                <a:cs typeface="Times New Roman" panose="02020603050405020304" pitchFamily="18" charset="0"/>
              </a:rPr>
              <a:t>inland bridges</a:t>
            </a:r>
            <a:r>
              <a:rPr lang="en-US" sz="2400" dirty="0">
                <a:latin typeface="Times New Roman" panose="02020603050405020304" pitchFamily="18" charset="0"/>
                <a:cs typeface="Times New Roman" panose="02020603050405020304" pitchFamily="18" charset="0"/>
              </a:rPr>
              <a:t>, it is slightly lower at </a:t>
            </a:r>
            <a:r>
              <a:rPr lang="en-US" sz="2400" b="1" dirty="0">
                <a:latin typeface="Times New Roman" panose="02020603050405020304" pitchFamily="18" charset="0"/>
                <a:cs typeface="Times New Roman" panose="02020603050405020304" pitchFamily="18" charset="0"/>
              </a:rPr>
              <a:t>1.286</a:t>
            </a:r>
            <a:r>
              <a:rPr lang="en-US" sz="24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Coastal bridges show marginally better conditions compared to inland bridges.</a:t>
            </a:r>
          </a:p>
        </p:txBody>
      </p:sp>
    </p:spTree>
    <p:extLst>
      <p:ext uri="{BB962C8B-B14F-4D97-AF65-F5344CB8AC3E}">
        <p14:creationId xmlns:p14="http://schemas.microsoft.com/office/powerpoint/2010/main" val="207189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006D0-F2DB-3FC9-1C33-6420E6D573D1}"/>
              </a:ext>
            </a:extLst>
          </p:cNvPr>
          <p:cNvSpPr>
            <a:spLocks noGrp="1"/>
          </p:cNvSpPr>
          <p:nvPr>
            <p:ph idx="1"/>
          </p:nvPr>
        </p:nvSpPr>
        <p:spPr>
          <a:xfrm>
            <a:off x="240406" y="416689"/>
            <a:ext cx="6005848" cy="6441311"/>
          </a:xfrm>
        </p:spPr>
        <p:txBody>
          <a:bodyPr>
            <a:normAutofit fontScale="92500" lnSpcReduction="10000"/>
          </a:bodyPr>
          <a:lstStyle/>
          <a:p>
            <a:pPr marL="0" indent="0" algn="ctr">
              <a:buNone/>
            </a:pPr>
            <a:r>
              <a:rPr lang="en-US" sz="2200" b="1" dirty="0"/>
              <a:t>Correlation Between Environmental Factors and Bridge Characteristics:</a:t>
            </a:r>
          </a:p>
          <a:p>
            <a:pPr>
              <a:buFont typeface="Arial" panose="020B0604020202020204" pitchFamily="34" charset="0"/>
              <a:buChar char="•"/>
            </a:pPr>
            <a:r>
              <a:rPr lang="en-US" b="1" dirty="0"/>
              <a:t>Average Relative Humidity</a:t>
            </a:r>
            <a:r>
              <a:rPr lang="en-US" dirty="0"/>
              <a:t>:</a:t>
            </a:r>
          </a:p>
          <a:p>
            <a:pPr marL="742950" lvl="1" indent="-285750">
              <a:buFont typeface="Arial" panose="020B0604020202020204" pitchFamily="34" charset="0"/>
              <a:buChar char="•"/>
            </a:pPr>
            <a:r>
              <a:rPr lang="en-US" dirty="0"/>
              <a:t>Weak positive correlation with </a:t>
            </a:r>
            <a:r>
              <a:rPr lang="en-US" b="1" dirty="0"/>
              <a:t>Total Precipitation</a:t>
            </a:r>
            <a:r>
              <a:rPr lang="en-US" dirty="0"/>
              <a:t> (0.17).</a:t>
            </a:r>
          </a:p>
          <a:p>
            <a:pPr marL="742950" lvl="1" indent="-285750">
              <a:buFont typeface="Arial" panose="020B0604020202020204" pitchFamily="34" charset="0"/>
              <a:buChar char="•"/>
            </a:pPr>
            <a:r>
              <a:rPr lang="en-US" dirty="0"/>
              <a:t>Negligible correlation with </a:t>
            </a:r>
            <a:r>
              <a:rPr lang="en-US" b="1" dirty="0"/>
              <a:t>Temperature</a:t>
            </a:r>
            <a:r>
              <a:rPr lang="en-US" dirty="0"/>
              <a:t> (0.07), </a:t>
            </a:r>
            <a:r>
              <a:rPr lang="en-US" b="1" dirty="0"/>
              <a:t>Traffic</a:t>
            </a:r>
            <a:r>
              <a:rPr lang="en-US" dirty="0"/>
              <a:t> (-0.00), and </a:t>
            </a:r>
            <a:r>
              <a:rPr lang="en-US" b="1" dirty="0"/>
              <a:t>Bridge Age</a:t>
            </a:r>
            <a:r>
              <a:rPr lang="en-US" dirty="0"/>
              <a:t> (0.04).</a:t>
            </a:r>
          </a:p>
          <a:p>
            <a:pPr>
              <a:buFont typeface="Arial" panose="020B0604020202020204" pitchFamily="34" charset="0"/>
              <a:buChar char="•"/>
            </a:pPr>
            <a:r>
              <a:rPr lang="en-US" b="1" dirty="0"/>
              <a:t>Average Temperature</a:t>
            </a:r>
            <a:r>
              <a:rPr lang="en-US" dirty="0"/>
              <a:t>:</a:t>
            </a:r>
          </a:p>
          <a:p>
            <a:pPr marL="742950" lvl="1" indent="-285750">
              <a:buFont typeface="Arial" panose="020B0604020202020204" pitchFamily="34" charset="0"/>
              <a:buChar char="•"/>
            </a:pPr>
            <a:r>
              <a:rPr lang="en-US" dirty="0"/>
              <a:t>Moderate positive correlation with </a:t>
            </a:r>
            <a:r>
              <a:rPr lang="en-US" b="1" dirty="0"/>
              <a:t>Total Precipitation</a:t>
            </a:r>
            <a:r>
              <a:rPr lang="en-US" dirty="0"/>
              <a:t> (0.27).</a:t>
            </a:r>
          </a:p>
          <a:p>
            <a:pPr marL="742950" lvl="1" indent="-285750">
              <a:buFont typeface="Arial" panose="020B0604020202020204" pitchFamily="34" charset="0"/>
              <a:buChar char="•"/>
            </a:pPr>
            <a:r>
              <a:rPr lang="en-US" dirty="0"/>
              <a:t>Weak correlation with </a:t>
            </a:r>
            <a:r>
              <a:rPr lang="en-US" b="1" dirty="0"/>
              <a:t>Traffic</a:t>
            </a:r>
            <a:r>
              <a:rPr lang="en-US" dirty="0"/>
              <a:t> (0.11) and negligible correlation with </a:t>
            </a:r>
            <a:r>
              <a:rPr lang="en-US" b="1" dirty="0"/>
              <a:t>Bridge Age</a:t>
            </a:r>
            <a:r>
              <a:rPr lang="en-US" dirty="0"/>
              <a:t> (-0.12).</a:t>
            </a:r>
          </a:p>
          <a:p>
            <a:pPr>
              <a:buFont typeface="Arial" panose="020B0604020202020204" pitchFamily="34" charset="0"/>
              <a:buChar char="•"/>
            </a:pPr>
            <a:r>
              <a:rPr lang="en-US" b="1" dirty="0"/>
              <a:t>Total Precipitation</a:t>
            </a:r>
            <a:r>
              <a:rPr lang="en-US" dirty="0"/>
              <a:t>:</a:t>
            </a:r>
          </a:p>
          <a:p>
            <a:pPr marL="742950" lvl="1" indent="-285750">
              <a:buFont typeface="Arial" panose="020B0604020202020204" pitchFamily="34" charset="0"/>
              <a:buChar char="•"/>
            </a:pPr>
            <a:r>
              <a:rPr lang="en-US" dirty="0"/>
              <a:t>Moderate positive correlation with </a:t>
            </a:r>
            <a:r>
              <a:rPr lang="en-US" b="1" dirty="0"/>
              <a:t>Temperature</a:t>
            </a:r>
            <a:r>
              <a:rPr lang="en-US" dirty="0"/>
              <a:t> (0.27) and weak correlation with </a:t>
            </a:r>
            <a:r>
              <a:rPr lang="en-US" b="1" dirty="0"/>
              <a:t>Humidity</a:t>
            </a:r>
            <a:r>
              <a:rPr lang="en-US" dirty="0"/>
              <a:t> (0.17).</a:t>
            </a:r>
          </a:p>
          <a:p>
            <a:pPr marL="742950" lvl="1" indent="-285750">
              <a:buFont typeface="Arial" panose="020B0604020202020204" pitchFamily="34" charset="0"/>
              <a:buChar char="•"/>
            </a:pPr>
            <a:r>
              <a:rPr lang="en-US" dirty="0"/>
              <a:t>Negligible correlations with </a:t>
            </a:r>
            <a:r>
              <a:rPr lang="en-US" b="1" dirty="0"/>
              <a:t>Traffic</a:t>
            </a:r>
            <a:r>
              <a:rPr lang="en-US" dirty="0"/>
              <a:t> (-0.04) and </a:t>
            </a:r>
            <a:r>
              <a:rPr lang="en-US" b="1" dirty="0"/>
              <a:t>Bridge Age</a:t>
            </a:r>
            <a:r>
              <a:rPr lang="en-US" dirty="0"/>
              <a:t> (0.04).</a:t>
            </a:r>
          </a:p>
          <a:p>
            <a:pPr>
              <a:buFont typeface="Arial" panose="020B0604020202020204" pitchFamily="34" charset="0"/>
              <a:buChar char="•"/>
            </a:pPr>
            <a:r>
              <a:rPr lang="en-US" b="1" dirty="0"/>
              <a:t>Average Daily Traffic</a:t>
            </a:r>
            <a:r>
              <a:rPr lang="en-US" dirty="0"/>
              <a:t>:</a:t>
            </a:r>
          </a:p>
          <a:p>
            <a:pPr marL="742950" lvl="1" indent="-285750">
              <a:buFont typeface="Arial" panose="020B0604020202020204" pitchFamily="34" charset="0"/>
              <a:buChar char="•"/>
            </a:pPr>
            <a:r>
              <a:rPr lang="en-US" dirty="0"/>
              <a:t>Slight correlation with </a:t>
            </a:r>
            <a:r>
              <a:rPr lang="en-US" b="1" dirty="0"/>
              <a:t>Temperature</a:t>
            </a:r>
            <a:r>
              <a:rPr lang="en-US" dirty="0"/>
              <a:t> (0.11) and negligible impact on </a:t>
            </a:r>
            <a:r>
              <a:rPr lang="en-US" b="1" dirty="0"/>
              <a:t>Bridge Age</a:t>
            </a:r>
            <a:r>
              <a:rPr lang="en-US" dirty="0"/>
              <a:t> (-0.07).</a:t>
            </a:r>
          </a:p>
          <a:p>
            <a:pPr>
              <a:buFont typeface="Arial" panose="020B0604020202020204" pitchFamily="34" charset="0"/>
              <a:buChar char="•"/>
            </a:pPr>
            <a:r>
              <a:rPr lang="en-US" b="1" dirty="0"/>
              <a:t>Bridge Age</a:t>
            </a:r>
            <a:r>
              <a:rPr lang="en-US" dirty="0"/>
              <a:t>:</a:t>
            </a:r>
          </a:p>
          <a:p>
            <a:pPr marL="742950" lvl="1" indent="-285750">
              <a:buFont typeface="Arial" panose="020B0604020202020204" pitchFamily="34" charset="0"/>
              <a:buChar char="•"/>
            </a:pPr>
            <a:r>
              <a:rPr lang="en-US" dirty="0"/>
              <a:t>Minimal correlation with environmental factors, implying age is more influenced by </a:t>
            </a:r>
            <a:r>
              <a:rPr lang="en-US" b="1" dirty="0"/>
              <a:t>maintenance, structural design</a:t>
            </a:r>
            <a:r>
              <a:rPr lang="en-US" dirty="0"/>
              <a:t>, and </a:t>
            </a:r>
            <a:r>
              <a:rPr lang="en-US" b="1" dirty="0"/>
              <a:t>traffic load</a:t>
            </a:r>
            <a:r>
              <a:rPr lang="en-US" dirty="0"/>
              <a:t>.</a:t>
            </a:r>
          </a:p>
          <a:p>
            <a:endParaRPr lang="en-US" dirty="0"/>
          </a:p>
        </p:txBody>
      </p:sp>
      <p:pic>
        <p:nvPicPr>
          <p:cNvPr id="8" name="Picture 7">
            <a:extLst>
              <a:ext uri="{FF2B5EF4-FFF2-40B4-BE49-F238E27FC236}">
                <a16:creationId xmlns:a16="http://schemas.microsoft.com/office/drawing/2014/main" id="{651D5CC8-4670-C9AD-F36A-24B1D0B75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254" y="416689"/>
            <a:ext cx="5705340" cy="6024622"/>
          </a:xfrm>
          <a:prstGeom prst="rect">
            <a:avLst/>
          </a:prstGeom>
        </p:spPr>
      </p:pic>
    </p:spTree>
    <p:extLst>
      <p:ext uri="{BB962C8B-B14F-4D97-AF65-F5344CB8AC3E}">
        <p14:creationId xmlns:p14="http://schemas.microsoft.com/office/powerpoint/2010/main" val="16535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7576"/>
            <a:ext cx="10058400" cy="1371600"/>
          </a:xfrm>
        </p:spPr>
        <p:txBody>
          <a:bodyPr>
            <a:noAutofit/>
          </a:bodyPr>
          <a:lstStyle/>
          <a:p>
            <a:pPr algn="ctr"/>
            <a:r>
              <a:rPr lang="en-US" b="1" dirty="0"/>
              <a:t>Project </a:t>
            </a:r>
            <a:r>
              <a:rPr b="1" dirty="0"/>
              <a:t>Evaluation</a:t>
            </a:r>
          </a:p>
        </p:txBody>
      </p:sp>
      <p:sp>
        <p:nvSpPr>
          <p:cNvPr id="3" name="Content Placeholder 2"/>
          <p:cNvSpPr>
            <a:spLocks noGrp="1"/>
          </p:cNvSpPr>
          <p:nvPr>
            <p:ph idx="1"/>
          </p:nvPr>
        </p:nvSpPr>
        <p:spPr>
          <a:xfrm>
            <a:off x="489398" y="1323474"/>
            <a:ext cx="11281892" cy="5276950"/>
          </a:xfrm>
        </p:spPr>
        <p:txBody>
          <a:bodyPr>
            <a:noAutofit/>
          </a:bodyPr>
          <a:lstStyle/>
          <a:p>
            <a:pPr marL="0" indent="0">
              <a:buNone/>
            </a:pPr>
            <a:r>
              <a:rPr lang="en-US" sz="2000" b="1" dirty="0"/>
              <a:t>Clustering Evaluation:</a:t>
            </a:r>
            <a:endParaRPr lang="en-US" sz="2000" dirty="0"/>
          </a:p>
          <a:p>
            <a:r>
              <a:rPr lang="en-US" sz="2000" b="1" dirty="0"/>
              <a:t>Silhouette Score:</a:t>
            </a:r>
            <a:r>
              <a:rPr lang="en-US" sz="2000" dirty="0"/>
              <a:t> Achieved a high score of </a:t>
            </a:r>
            <a:r>
              <a:rPr lang="en-US" sz="2000" b="1" dirty="0"/>
              <a:t>0.87</a:t>
            </a:r>
            <a:r>
              <a:rPr lang="en-US" sz="2000" dirty="0"/>
              <a:t>, indicating well-defined clusters.</a:t>
            </a:r>
          </a:p>
          <a:p>
            <a:r>
              <a:rPr lang="en-US" sz="2000" dirty="0"/>
              <a:t>Applied PCA for visualization in both 2D and 3D.</a:t>
            </a:r>
          </a:p>
          <a:p>
            <a:pPr marL="0" indent="0">
              <a:buNone/>
            </a:pPr>
            <a:r>
              <a:rPr lang="en-US" sz="2000" b="1" dirty="0"/>
              <a:t>Predictive Model Evaluation:</a:t>
            </a:r>
            <a:endParaRPr lang="en-US" sz="2000" dirty="0"/>
          </a:p>
          <a:p>
            <a:r>
              <a:rPr lang="en-US" sz="2000" b="1" dirty="0"/>
              <a:t>Classification Report:</a:t>
            </a:r>
            <a:r>
              <a:rPr lang="en-US" sz="2000" dirty="0"/>
              <a:t> Evaluated using </a:t>
            </a:r>
            <a:r>
              <a:rPr lang="en-US" sz="2000" b="1" dirty="0"/>
              <a:t>Accuracy, Precision, Recall, and F1-score</a:t>
            </a:r>
            <a:r>
              <a:rPr lang="en-US" sz="2000" dirty="0"/>
              <a:t>.</a:t>
            </a:r>
          </a:p>
          <a:p>
            <a:r>
              <a:rPr lang="en-US" sz="2000" dirty="0"/>
              <a:t>Models used:</a:t>
            </a:r>
          </a:p>
          <a:p>
            <a:pPr marL="742950" lvl="1" indent="-285750"/>
            <a:r>
              <a:rPr lang="en-US" sz="1800" b="1" dirty="0"/>
              <a:t>Random Forest:</a:t>
            </a:r>
            <a:r>
              <a:rPr lang="en-US" sz="1800" dirty="0"/>
              <a:t> Feature importance highlights key factors like Bridge Age and Traffic Volume.</a:t>
            </a:r>
          </a:p>
          <a:p>
            <a:pPr marL="742950" lvl="1" indent="-285750"/>
            <a:r>
              <a:rPr lang="en-US" sz="1800" b="1" dirty="0"/>
              <a:t>XGBoost:</a:t>
            </a:r>
            <a:r>
              <a:rPr lang="en-US" sz="1800" dirty="0"/>
              <a:t> Demonstrated strong predictive capabilities with parameter tuning.</a:t>
            </a:r>
          </a:p>
          <a:p>
            <a:pPr marL="742950" lvl="1" indent="-285750"/>
            <a:r>
              <a:rPr lang="en-US" sz="1800" b="1" dirty="0"/>
              <a:t>MLP (Neural Network):</a:t>
            </a:r>
            <a:r>
              <a:rPr lang="en-US" sz="1800" dirty="0"/>
              <a:t> Tuned for optimal hidden layers and iterations.</a:t>
            </a:r>
          </a:p>
          <a:p>
            <a:pPr marL="0" indent="0">
              <a:buNone/>
            </a:pPr>
            <a:r>
              <a:rPr lang="en-US" sz="2000" b="1" dirty="0"/>
              <a:t>Statistical Analysis:</a:t>
            </a:r>
            <a:endParaRPr lang="en-US" sz="2000" dirty="0"/>
          </a:p>
          <a:p>
            <a:r>
              <a:rPr lang="en-US" sz="2000" dirty="0"/>
              <a:t>Performed </a:t>
            </a:r>
            <a:r>
              <a:rPr lang="en-US" sz="2000" b="1" dirty="0"/>
              <a:t>T-Tests</a:t>
            </a:r>
            <a:r>
              <a:rPr lang="en-US" sz="2000" dirty="0"/>
              <a:t> to compare Coastal vs. Inland bridge characteristics.</a:t>
            </a:r>
          </a:p>
          <a:p>
            <a:r>
              <a:rPr lang="en-US" sz="2000" b="1" dirty="0"/>
              <a:t>Correlation Analysis:</a:t>
            </a:r>
            <a:r>
              <a:rPr lang="en-US" sz="2000" dirty="0"/>
              <a:t> Identified moderate correlations between environmental factors and bridge conditions.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5EAE-A118-BDF2-8E69-CF970E429521}"/>
              </a:ext>
            </a:extLst>
          </p:cNvPr>
          <p:cNvSpPr>
            <a:spLocks noGrp="1"/>
          </p:cNvSpPr>
          <p:nvPr>
            <p:ph type="title"/>
          </p:nvPr>
        </p:nvSpPr>
        <p:spPr>
          <a:xfrm>
            <a:off x="1066800" y="229056"/>
            <a:ext cx="10058400" cy="1061891"/>
          </a:xfrm>
        </p:spPr>
        <p:txBody>
          <a:bodyPr/>
          <a:lstStyle/>
          <a:p>
            <a:pPr algn="ctr"/>
            <a:r>
              <a:rPr lang="en-US" b="1" dirty="0"/>
              <a:t>Insights</a:t>
            </a:r>
          </a:p>
        </p:txBody>
      </p:sp>
      <p:sp>
        <p:nvSpPr>
          <p:cNvPr id="4" name="TextBox 3">
            <a:extLst>
              <a:ext uri="{FF2B5EF4-FFF2-40B4-BE49-F238E27FC236}">
                <a16:creationId xmlns:a16="http://schemas.microsoft.com/office/drawing/2014/main" id="{14BA0236-50BB-BD0E-E089-684813BD332C}"/>
              </a:ext>
            </a:extLst>
          </p:cNvPr>
          <p:cNvSpPr txBox="1"/>
          <p:nvPr/>
        </p:nvSpPr>
        <p:spPr>
          <a:xfrm>
            <a:off x="634652" y="1075642"/>
            <a:ext cx="11081098" cy="2185214"/>
          </a:xfrm>
          <a:prstGeom prst="rect">
            <a:avLst/>
          </a:prstGeom>
          <a:noFill/>
        </p:spPr>
        <p:txBody>
          <a:bodyPr wrap="square" rtlCol="0">
            <a:spAutoFit/>
          </a:bodyPr>
          <a:lstStyle/>
          <a:p>
            <a:pPr marL="0" indent="0" algn="just">
              <a:buNone/>
            </a:pPr>
            <a:r>
              <a:rPr lang="en-US" sz="2800" b="1" dirty="0"/>
              <a:t>Key Findings from Evaluation:</a:t>
            </a:r>
            <a:endParaRPr lang="en-US" sz="2400" b="1" dirty="0"/>
          </a:p>
          <a:p>
            <a:pPr marL="0" indent="0" algn="just">
              <a:buNone/>
            </a:pPr>
            <a:r>
              <a:rPr lang="en-US" sz="1800" dirty="0"/>
              <a:t>- Clusters with older bridges, high traffic, and adverse environmental factors are at </a:t>
            </a:r>
            <a:r>
              <a:rPr lang="en-US" sz="1800" b="1" dirty="0"/>
              <a:t>higher risk</a:t>
            </a:r>
            <a:r>
              <a:rPr lang="en-US" sz="1800" dirty="0"/>
              <a:t> and require </a:t>
            </a:r>
            <a:r>
              <a:rPr lang="en-US" sz="1800" b="1" dirty="0"/>
              <a:t>immediate maintenance</a:t>
            </a:r>
            <a:r>
              <a:rPr lang="en-US" sz="1800" dirty="0"/>
              <a:t>.</a:t>
            </a:r>
          </a:p>
          <a:p>
            <a:pPr marL="0" indent="0" algn="just">
              <a:buNone/>
            </a:pPr>
            <a:r>
              <a:rPr lang="en-US" sz="1800" dirty="0"/>
              <a:t>- Coastal bridges show better overall condition despite environmental stressors due to proactive maintenance.</a:t>
            </a:r>
          </a:p>
          <a:p>
            <a:pPr marL="285750" indent="-285750" algn="just">
              <a:buFontTx/>
              <a:buChar char="-"/>
            </a:pPr>
            <a:r>
              <a:rPr lang="en-US" sz="1800" dirty="0"/>
              <a:t>Inland bridges are older, facing more extreme freeze-thaw conditions.</a:t>
            </a:r>
          </a:p>
          <a:p>
            <a:pPr algn="just"/>
            <a:endParaRPr lang="en-US" sz="1800" dirty="0"/>
          </a:p>
        </p:txBody>
      </p:sp>
      <p:pic>
        <p:nvPicPr>
          <p:cNvPr id="3076" name="Picture 4" descr="Start Again Plan B GIF">
            <a:extLst>
              <a:ext uri="{FF2B5EF4-FFF2-40B4-BE49-F238E27FC236}">
                <a16:creationId xmlns:a16="http://schemas.microsoft.com/office/drawing/2014/main" id="{805BC031-9D04-E6DC-B84C-86682816C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0670" y="3701039"/>
            <a:ext cx="2187467" cy="2187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0E4CCF-8B39-ABE7-9E70-B3FB614E4E31}"/>
              </a:ext>
            </a:extLst>
          </p:cNvPr>
          <p:cNvSpPr txBox="1"/>
          <p:nvPr/>
        </p:nvSpPr>
        <p:spPr>
          <a:xfrm>
            <a:off x="577500" y="2809008"/>
            <a:ext cx="8809388" cy="3600986"/>
          </a:xfrm>
          <a:prstGeom prst="rect">
            <a:avLst/>
          </a:prstGeom>
          <a:noFill/>
        </p:spPr>
        <p:txBody>
          <a:bodyPr wrap="square" rtlCol="0">
            <a:spAutoFit/>
          </a:bodyPr>
          <a:lstStyle/>
          <a:p>
            <a:pPr algn="just"/>
            <a:endParaRPr lang="en-US" sz="1800" dirty="0"/>
          </a:p>
          <a:p>
            <a:pPr marL="0" indent="0" algn="just">
              <a:buNone/>
            </a:pPr>
            <a:r>
              <a:rPr lang="en-US" sz="2800" b="1" dirty="0"/>
              <a:t> Insights</a:t>
            </a:r>
            <a:r>
              <a:rPr lang="en-US" sz="2000" b="1" dirty="0"/>
              <a:t>:</a:t>
            </a:r>
          </a:p>
          <a:p>
            <a:pPr marL="0" indent="0" algn="just">
              <a:buNone/>
            </a:pPr>
            <a:endParaRPr lang="en-US" sz="2000" b="1" dirty="0"/>
          </a:p>
          <a:p>
            <a:pPr algn="just"/>
            <a:r>
              <a:rPr lang="en-US" dirty="0"/>
              <a:t>  - Bridges in </a:t>
            </a:r>
            <a:r>
              <a:rPr lang="en-US" b="1" dirty="0"/>
              <a:t>Cluster 3</a:t>
            </a:r>
            <a:r>
              <a:rPr lang="en-US" dirty="0"/>
              <a:t> are the </a:t>
            </a:r>
            <a:r>
              <a:rPr lang="en-US" b="1" dirty="0"/>
              <a:t>highest priority</a:t>
            </a:r>
            <a:r>
              <a:rPr lang="en-US" dirty="0"/>
              <a:t> for maintenance as they experience high temperatures, high humidity, heavy daily traffic, and are older structures.</a:t>
            </a:r>
          </a:p>
          <a:p>
            <a:pPr algn="just"/>
            <a:r>
              <a:rPr lang="en-US" dirty="0"/>
              <a:t>  - Bridges in </a:t>
            </a:r>
            <a:r>
              <a:rPr lang="en-US" b="1" dirty="0"/>
              <a:t>Cluster 2</a:t>
            </a:r>
            <a:r>
              <a:rPr lang="en-US" dirty="0"/>
              <a:t> are the next priority, characterized by high temperatures and significant precipitation levels.</a:t>
            </a:r>
          </a:p>
          <a:p>
            <a:pPr algn="just"/>
            <a:r>
              <a:rPr lang="en-US" dirty="0"/>
              <a:t>  - Bridges in </a:t>
            </a:r>
            <a:r>
              <a:rPr lang="en-US" b="1" dirty="0"/>
              <a:t>Cluster 1</a:t>
            </a:r>
            <a:r>
              <a:rPr lang="en-US" dirty="0"/>
              <a:t> follow, with moderate temperatures and being relatively younger.</a:t>
            </a:r>
          </a:p>
          <a:p>
            <a:pPr algn="just"/>
            <a:r>
              <a:rPr lang="en-US" dirty="0"/>
              <a:t>  - Bridges in </a:t>
            </a:r>
            <a:r>
              <a:rPr lang="en-US" b="1" dirty="0"/>
              <a:t>Cluster 0</a:t>
            </a:r>
            <a:r>
              <a:rPr lang="en-US" dirty="0"/>
              <a:t> are the </a:t>
            </a:r>
            <a:r>
              <a:rPr lang="en-US" b="1" dirty="0"/>
              <a:t>lowest priority</a:t>
            </a:r>
            <a:r>
              <a:rPr lang="en-US" dirty="0"/>
              <a:t>  since  they  are  recently  built and exhibit less risky characteristics.</a:t>
            </a:r>
          </a:p>
        </p:txBody>
      </p:sp>
    </p:spTree>
    <p:extLst>
      <p:ext uri="{BB962C8B-B14F-4D97-AF65-F5344CB8AC3E}">
        <p14:creationId xmlns:p14="http://schemas.microsoft.com/office/powerpoint/2010/main" val="209727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81B2-D184-D1C3-9325-D529D4BC9F08}"/>
              </a:ext>
            </a:extLst>
          </p:cNvPr>
          <p:cNvSpPr>
            <a:spLocks noGrp="1"/>
          </p:cNvSpPr>
          <p:nvPr>
            <p:ph type="title"/>
          </p:nvPr>
        </p:nvSpPr>
        <p:spPr>
          <a:xfrm>
            <a:off x="1066800" y="264017"/>
            <a:ext cx="10058400" cy="1371600"/>
          </a:xfrm>
        </p:spPr>
        <p:txBody>
          <a:bodyPr/>
          <a:lstStyle/>
          <a:p>
            <a:pPr algn="ctr"/>
            <a:r>
              <a:rPr lang="en-US" b="1" dirty="0"/>
              <a:t>Conclusions</a:t>
            </a:r>
          </a:p>
        </p:txBody>
      </p:sp>
      <p:sp>
        <p:nvSpPr>
          <p:cNvPr id="3" name="Content Placeholder 2">
            <a:extLst>
              <a:ext uri="{FF2B5EF4-FFF2-40B4-BE49-F238E27FC236}">
                <a16:creationId xmlns:a16="http://schemas.microsoft.com/office/drawing/2014/main" id="{74804EB1-5AB4-A9DD-3762-275A162ED82E}"/>
              </a:ext>
            </a:extLst>
          </p:cNvPr>
          <p:cNvSpPr>
            <a:spLocks noGrp="1"/>
          </p:cNvSpPr>
          <p:nvPr>
            <p:ph idx="1"/>
          </p:nvPr>
        </p:nvSpPr>
        <p:spPr>
          <a:xfrm>
            <a:off x="257175" y="1488757"/>
            <a:ext cx="11701463" cy="5240656"/>
          </a:xfrm>
        </p:spPr>
        <p:txBody>
          <a:bodyPr>
            <a:normAutofit/>
          </a:bodyPr>
          <a:lstStyle/>
          <a:p>
            <a:pPr marL="0" indent="0" algn="just">
              <a:buNone/>
            </a:pPr>
            <a:r>
              <a:rPr lang="en-US" sz="2800" dirty="0"/>
              <a:t>This study integrates data preprocessing, clustering, and predictive modeling to evaluate environmental impacts on bridge conditions.</a:t>
            </a:r>
          </a:p>
          <a:p>
            <a:pPr marL="0" indent="0" algn="just">
              <a:buNone/>
            </a:pPr>
            <a:endParaRPr lang="en-US" sz="2800" dirty="0"/>
          </a:p>
          <a:p>
            <a:pPr marL="0" indent="0" algn="just">
              <a:buNone/>
            </a:pPr>
            <a:r>
              <a:rPr lang="en-US" sz="2800" b="1" dirty="0"/>
              <a:t>Outcomes:</a:t>
            </a:r>
          </a:p>
          <a:p>
            <a:pPr marL="0" indent="0" algn="just">
              <a:buNone/>
            </a:pPr>
            <a:r>
              <a:rPr lang="en-US" sz="2800" dirty="0"/>
              <a:t>  - Provided a framework for risk prediction.</a:t>
            </a:r>
          </a:p>
          <a:p>
            <a:pPr marL="0" indent="0" algn="just">
              <a:buNone/>
            </a:pPr>
            <a:r>
              <a:rPr lang="en-US" sz="2800" dirty="0"/>
              <a:t>  - Supported resource allocation and maintenance prioritization.</a:t>
            </a:r>
          </a:p>
          <a:p>
            <a:pPr marL="0" indent="0" algn="just">
              <a:buNone/>
            </a:pPr>
            <a:r>
              <a:rPr lang="en-US" sz="2800" dirty="0"/>
              <a:t>  - Contributed to resilient and sustainable infrastructure development.</a:t>
            </a:r>
          </a:p>
          <a:p>
            <a:pPr marL="0" indent="0" algn="just">
              <a:buNone/>
            </a:pPr>
            <a:endParaRPr lang="en-US" sz="2800" dirty="0"/>
          </a:p>
        </p:txBody>
      </p:sp>
    </p:spTree>
    <p:extLst>
      <p:ext uri="{BB962C8B-B14F-4D97-AF65-F5344CB8AC3E}">
        <p14:creationId xmlns:p14="http://schemas.microsoft.com/office/powerpoint/2010/main" val="128318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7D1B-15D0-F728-5F31-4213774568AF}"/>
              </a:ext>
            </a:extLst>
          </p:cNvPr>
          <p:cNvSpPr>
            <a:spLocks noGrp="1"/>
          </p:cNvSpPr>
          <p:nvPr>
            <p:ph type="title"/>
          </p:nvPr>
        </p:nvSpPr>
        <p:spPr>
          <a:xfrm>
            <a:off x="1066800" y="269107"/>
            <a:ext cx="10058400" cy="1371600"/>
          </a:xfrm>
        </p:spPr>
        <p:txBody>
          <a:bodyPr>
            <a:normAutofit fontScale="90000"/>
          </a:bodyPr>
          <a:lstStyle/>
          <a:p>
            <a:pPr algn="ctr"/>
            <a:r>
              <a:rPr lang="en-US" sz="5300" b="1" dirty="0"/>
              <a:t>Acknowledgment</a:t>
            </a:r>
            <a:br>
              <a:rPr lang="en-US" b="1" dirty="0"/>
            </a:br>
            <a:endParaRPr lang="en-US" dirty="0"/>
          </a:p>
        </p:txBody>
      </p:sp>
      <p:sp>
        <p:nvSpPr>
          <p:cNvPr id="3" name="Content Placeholder 2">
            <a:extLst>
              <a:ext uri="{FF2B5EF4-FFF2-40B4-BE49-F238E27FC236}">
                <a16:creationId xmlns:a16="http://schemas.microsoft.com/office/drawing/2014/main" id="{C8487AD3-299C-4020-0399-247550821435}"/>
              </a:ext>
            </a:extLst>
          </p:cNvPr>
          <p:cNvSpPr>
            <a:spLocks noGrp="1"/>
          </p:cNvSpPr>
          <p:nvPr>
            <p:ph idx="1"/>
          </p:nvPr>
        </p:nvSpPr>
        <p:spPr>
          <a:xfrm>
            <a:off x="257175" y="1056067"/>
            <a:ext cx="11672887" cy="5532825"/>
          </a:xfrm>
        </p:spPr>
        <p:txBody>
          <a:bodyPr>
            <a:normAutofit/>
          </a:bodyPr>
          <a:lstStyle/>
          <a:p>
            <a:pPr marL="0" indent="0">
              <a:buNone/>
            </a:pPr>
            <a:r>
              <a:rPr lang="en-US" sz="2000" b="1" dirty="0"/>
              <a:t>Dr. Lindi Liao</a:t>
            </a:r>
            <a:r>
              <a:rPr lang="en-US" sz="2000" dirty="0"/>
              <a:t>:</a:t>
            </a:r>
          </a:p>
          <a:p>
            <a:pPr marL="742950" lvl="1" indent="-285750">
              <a:buFont typeface="Arial" panose="020B0604020202020204" pitchFamily="34" charset="0"/>
              <a:buChar char="•"/>
            </a:pPr>
            <a:r>
              <a:rPr lang="en-US" sz="1800" dirty="0"/>
              <a:t>We deeply thank our professor for her guidance and support throughout this project. Her expertise and valuable advice made a significant difference.</a:t>
            </a:r>
          </a:p>
          <a:p>
            <a:pPr marL="0" indent="0">
              <a:buNone/>
            </a:pPr>
            <a:r>
              <a:rPr lang="en-US" sz="2000" b="1" dirty="0"/>
              <a:t>Ravi </a:t>
            </a:r>
            <a:r>
              <a:rPr lang="en-US" sz="2000" b="1" dirty="0" err="1"/>
              <a:t>Rachuri</a:t>
            </a:r>
            <a:r>
              <a:rPr lang="en-US" sz="2000" dirty="0"/>
              <a:t>:</a:t>
            </a:r>
          </a:p>
          <a:p>
            <a:pPr marL="742950" lvl="1" indent="-285750">
              <a:buFont typeface="Arial" panose="020B0604020202020204" pitchFamily="34" charset="0"/>
              <a:buChar char="•"/>
            </a:pPr>
            <a:r>
              <a:rPr lang="en-US" sz="1800" dirty="0"/>
              <a:t>A special thanks to our teaching assistant for addressing technical questions and providing immense support for the project.</a:t>
            </a:r>
          </a:p>
          <a:p>
            <a:pPr marL="0" indent="0">
              <a:buNone/>
            </a:pPr>
            <a:r>
              <a:rPr lang="en-US" sz="2000" b="1" dirty="0"/>
              <a:t>George Mason University</a:t>
            </a:r>
            <a:r>
              <a:rPr lang="en-US" sz="2000" dirty="0"/>
              <a:t>:</a:t>
            </a:r>
          </a:p>
          <a:p>
            <a:pPr marL="742950" lvl="1" indent="-285750">
              <a:buFont typeface="Arial" panose="020B0604020202020204" pitchFamily="34" charset="0"/>
              <a:buChar char="•"/>
            </a:pPr>
            <a:r>
              <a:rPr lang="en-US" sz="1800" dirty="0"/>
              <a:t>We acknowledge the university for its resources and support that facilitated this research.</a:t>
            </a:r>
          </a:p>
          <a:p>
            <a:pPr marL="0" indent="0">
              <a:buNone/>
            </a:pPr>
            <a:r>
              <a:rPr lang="en-US" sz="2000" b="1" dirty="0"/>
              <a:t>Federal Highway Administration</a:t>
            </a:r>
            <a:r>
              <a:rPr lang="en-US" sz="2000" dirty="0"/>
              <a:t>:</a:t>
            </a:r>
          </a:p>
          <a:p>
            <a:pPr marL="742950" lvl="1" indent="-285750">
              <a:buFont typeface="Arial" panose="020B0604020202020204" pitchFamily="34" charset="0"/>
              <a:buChar char="•"/>
            </a:pPr>
            <a:r>
              <a:rPr lang="en-US" sz="1800" dirty="0"/>
              <a:t>We appreciate the invaluable data provided, which was crucial to our work.</a:t>
            </a:r>
          </a:p>
          <a:p>
            <a:pPr marL="0" indent="0">
              <a:buNone/>
            </a:pPr>
            <a:r>
              <a:rPr lang="en-US" sz="2000" b="1" dirty="0"/>
              <a:t>Family and Friends</a:t>
            </a:r>
            <a:r>
              <a:rPr lang="en-US" sz="2000" dirty="0"/>
              <a:t>:</a:t>
            </a:r>
          </a:p>
          <a:p>
            <a:pPr marL="742950" lvl="1" indent="-285750">
              <a:buFont typeface="Arial" panose="020B0604020202020204" pitchFamily="34" charset="0"/>
              <a:buChar char="•"/>
            </a:pPr>
            <a:r>
              <a:rPr lang="en-US" sz="1800" dirty="0"/>
              <a:t>We thank our loved ones for their continued support and encouragement during this journey.</a:t>
            </a:r>
          </a:p>
          <a:p>
            <a:pPr lvl="1" indent="0">
              <a:buNone/>
            </a:pPr>
            <a:endParaRPr lang="en-US" sz="1800" dirty="0"/>
          </a:p>
          <a:p>
            <a:pPr marL="0" indent="0">
              <a:buNone/>
            </a:pPr>
            <a:r>
              <a:rPr lang="en-US" sz="2000" i="1" dirty="0"/>
              <a:t>This project has been a wonderful learning experience, and we are grateful to everyone who contributed to its success.</a:t>
            </a:r>
          </a:p>
          <a:p>
            <a:pPr marL="0" indent="0">
              <a:buNone/>
            </a:pPr>
            <a:endParaRPr lang="en-US" sz="2000" dirty="0"/>
          </a:p>
        </p:txBody>
      </p:sp>
    </p:spTree>
    <p:extLst>
      <p:ext uri="{BB962C8B-B14F-4D97-AF65-F5344CB8AC3E}">
        <p14:creationId xmlns:p14="http://schemas.microsoft.com/office/powerpoint/2010/main" val="207447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B4A8-B99F-7E9E-F274-E85319CCC325}"/>
              </a:ext>
            </a:extLst>
          </p:cNvPr>
          <p:cNvSpPr>
            <a:spLocks noGrp="1"/>
          </p:cNvSpPr>
          <p:nvPr>
            <p:ph type="title"/>
          </p:nvPr>
        </p:nvSpPr>
        <p:spPr>
          <a:xfrm>
            <a:off x="1066800" y="230469"/>
            <a:ext cx="10058400" cy="1371600"/>
          </a:xfrm>
        </p:spPr>
        <p:txBody>
          <a:bodyPr/>
          <a:lstStyle/>
          <a:p>
            <a:pPr algn="ctr"/>
            <a:r>
              <a:rPr lang="en-US" b="1" dirty="0"/>
              <a:t>References</a:t>
            </a:r>
          </a:p>
        </p:txBody>
      </p:sp>
      <p:sp>
        <p:nvSpPr>
          <p:cNvPr id="3" name="Content Placeholder 2">
            <a:extLst>
              <a:ext uri="{FF2B5EF4-FFF2-40B4-BE49-F238E27FC236}">
                <a16:creationId xmlns:a16="http://schemas.microsoft.com/office/drawing/2014/main" id="{500FEA79-6AE2-3CAA-86B7-394BA71DB7AE}"/>
              </a:ext>
            </a:extLst>
          </p:cNvPr>
          <p:cNvSpPr>
            <a:spLocks noGrp="1"/>
          </p:cNvSpPr>
          <p:nvPr>
            <p:ph idx="1"/>
          </p:nvPr>
        </p:nvSpPr>
        <p:spPr>
          <a:xfrm>
            <a:off x="214313" y="1326523"/>
            <a:ext cx="11744325" cy="5301007"/>
          </a:xfrm>
        </p:spPr>
        <p:txBody>
          <a:bodyPr>
            <a:normAutofit/>
          </a:bodyPr>
          <a:lstStyle/>
          <a:p>
            <a:pPr algn="just"/>
            <a:r>
              <a:rPr lang="en-US" sz="2000" dirty="0"/>
              <a:t>Data - LTBP </a:t>
            </a:r>
            <a:r>
              <a:rPr lang="en-US" sz="2000" dirty="0" err="1"/>
              <a:t>InfoBridge</a:t>
            </a:r>
            <a:r>
              <a:rPr lang="en-US" sz="2000" dirty="0"/>
              <a:t>. (n.d.). </a:t>
            </a:r>
            <a:r>
              <a:rPr lang="en-US" sz="2000" dirty="0">
                <a:hlinkClick r:id="rId3"/>
              </a:rPr>
              <a:t>https://infobridge.fhwa.dot.gov/Data/</a:t>
            </a:r>
            <a:endParaRPr lang="en-US" sz="2000" dirty="0"/>
          </a:p>
          <a:p>
            <a:pPr algn="just"/>
            <a:r>
              <a:rPr lang="en-US" sz="2000" dirty="0"/>
              <a:t>Ph.D., J. M., &amp; </a:t>
            </a:r>
            <a:r>
              <a:rPr lang="en-US" sz="2000" dirty="0" err="1"/>
              <a:t>Kavlakoglu</a:t>
            </a:r>
            <a:r>
              <a:rPr lang="en-US" sz="2000" dirty="0"/>
              <a:t>, E. (2024, August 15). What is ensemble learning?. IBM. </a:t>
            </a:r>
            <a:r>
              <a:rPr lang="en-US" sz="2000" dirty="0">
                <a:hlinkClick r:id="rId4"/>
              </a:rPr>
              <a:t>https://www.ibm.com/topics/ensemble-learning#:~:text=Ensemble%20learning%20is%20a%20machine,than%20a%20single%20model%20alone/</a:t>
            </a:r>
            <a:endParaRPr lang="en-US" sz="2000" dirty="0"/>
          </a:p>
          <a:p>
            <a:pPr algn="just"/>
            <a:r>
              <a:rPr lang="en-US" sz="2000" dirty="0"/>
              <a:t>American Institute of Steel Construction (AISC). "Steel Bridge Design Handbook." </a:t>
            </a:r>
            <a:r>
              <a:rPr lang="en-US" sz="2000" dirty="0">
                <a:hlinkClick r:id="rId5"/>
              </a:rPr>
              <a:t>https://www.aisc.org/nsba/design-and-estimation-resources/steel-bridge-design-handbook/</a:t>
            </a:r>
            <a:r>
              <a:rPr lang="en-US" sz="2000" dirty="0"/>
              <a:t>.</a:t>
            </a:r>
          </a:p>
          <a:p>
            <a:pPr algn="just"/>
            <a:r>
              <a:rPr lang="en-US" sz="2000" dirty="0"/>
              <a:t>Neumann, J. E., Price, J., </a:t>
            </a:r>
            <a:r>
              <a:rPr lang="en-US" sz="2000" dirty="0" err="1"/>
              <a:t>Chinowsky</a:t>
            </a:r>
            <a:r>
              <a:rPr lang="en-US" sz="2000" dirty="0"/>
              <a:t>, P., Wright, L., Ludwig, L., Streeter, R., Jones, R., Smith, J. B., Perkins, W., </a:t>
            </a:r>
            <a:r>
              <a:rPr lang="en-US" sz="2000" dirty="0" err="1"/>
              <a:t>Jantarasami</a:t>
            </a:r>
            <a:r>
              <a:rPr lang="en-US" sz="2000" dirty="0"/>
              <a:t>, L., &amp; </a:t>
            </a:r>
            <a:r>
              <a:rPr lang="en-US" sz="2000" dirty="0" err="1"/>
              <a:t>Martinich</a:t>
            </a:r>
            <a:r>
              <a:rPr lang="en-US" sz="2000" dirty="0"/>
              <a:t>, J. (2014). Climate change risks to US infrastructure: impacts on roads, bridges, coastal development, and urban drainage. Climatic Change, 131(1), 97–109. </a:t>
            </a:r>
            <a:r>
              <a:rPr lang="en-US" sz="2000" dirty="0">
                <a:hlinkClick r:id="rId6"/>
              </a:rPr>
              <a:t>https://doi.org/10.1007/s10584-013-1037-4</a:t>
            </a:r>
            <a:endParaRPr lang="en-US" sz="2000" dirty="0"/>
          </a:p>
          <a:p>
            <a:pPr algn="just"/>
            <a:r>
              <a:rPr lang="en-US" sz="2000" dirty="0"/>
              <a:t>Correlations Between Sets of Data for Investigating Bridge Conditions in Virginia. (2024). </a:t>
            </a:r>
            <a:r>
              <a:rPr lang="en-US" sz="2000" dirty="0" err="1"/>
              <a:t>ScholarSpace</a:t>
            </a:r>
            <a:r>
              <a:rPr lang="en-US" sz="2000" dirty="0"/>
              <a:t>. </a:t>
            </a:r>
            <a:r>
              <a:rPr lang="en-US" sz="2000" dirty="0">
                <a:hlinkClick r:id="rId7"/>
              </a:rPr>
              <a:t>https://scholarspace.library.gwu.edu/concern/gw_etds/5x21tg31d</a:t>
            </a:r>
            <a:endParaRPr lang="en-US" sz="2000" dirty="0"/>
          </a:p>
        </p:txBody>
      </p:sp>
    </p:spTree>
    <p:extLst>
      <p:ext uri="{BB962C8B-B14F-4D97-AF65-F5344CB8AC3E}">
        <p14:creationId xmlns:p14="http://schemas.microsoft.com/office/powerpoint/2010/main" val="355340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hand shaking&#10;&#10;Description automatically generated">
            <a:extLst>
              <a:ext uri="{FF2B5EF4-FFF2-40B4-BE49-F238E27FC236}">
                <a16:creationId xmlns:a16="http://schemas.microsoft.com/office/drawing/2014/main" id="{3AEC3F59-DF78-BD91-C208-345BA4EC5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16"/>
            <a:ext cx="12192000" cy="6905116"/>
          </a:xfrm>
          <a:prstGeom prst="rect">
            <a:avLst/>
          </a:prstGeom>
        </p:spPr>
      </p:pic>
      <p:sp>
        <p:nvSpPr>
          <p:cNvPr id="3" name="Subtitle 2">
            <a:extLst>
              <a:ext uri="{FF2B5EF4-FFF2-40B4-BE49-F238E27FC236}">
                <a16:creationId xmlns:a16="http://schemas.microsoft.com/office/drawing/2014/main" id="{E81B5D12-45B6-A823-90B1-7B0C230D9815}"/>
              </a:ext>
            </a:extLst>
          </p:cNvPr>
          <p:cNvSpPr>
            <a:spLocks noGrp="1"/>
          </p:cNvSpPr>
          <p:nvPr>
            <p:ph type="subTitle" idx="1"/>
          </p:nvPr>
        </p:nvSpPr>
        <p:spPr>
          <a:xfrm>
            <a:off x="609600" y="6336221"/>
            <a:ext cx="10972800" cy="474663"/>
          </a:xfrm>
        </p:spPr>
        <p:txBody>
          <a:bodyPr/>
          <a:lstStyle/>
          <a:p>
            <a:pPr algn="ctr"/>
            <a:r>
              <a:rPr lang="en-US" dirty="0">
                <a:solidFill>
                  <a:schemeClr val="bg1"/>
                </a:solidFill>
              </a:rPr>
              <a:t>By Team 1</a:t>
            </a:r>
          </a:p>
        </p:txBody>
      </p:sp>
    </p:spTree>
    <p:extLst>
      <p:ext uri="{BB962C8B-B14F-4D97-AF65-F5344CB8AC3E}">
        <p14:creationId xmlns:p14="http://schemas.microsoft.com/office/powerpoint/2010/main" val="921526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in a military uniform&#10;&#10;Description automatically generated">
            <a:extLst>
              <a:ext uri="{FF2B5EF4-FFF2-40B4-BE49-F238E27FC236}">
                <a16:creationId xmlns:a16="http://schemas.microsoft.com/office/drawing/2014/main" id="{09929A4F-7830-6283-1E3D-B8A3F4349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06" y="504172"/>
            <a:ext cx="10399387" cy="5849655"/>
          </a:xfrm>
          <a:prstGeom prst="rect">
            <a:avLst/>
          </a:prstGeom>
        </p:spPr>
      </p:pic>
    </p:spTree>
    <p:extLst>
      <p:ext uri="{BB962C8B-B14F-4D97-AF65-F5344CB8AC3E}">
        <p14:creationId xmlns:p14="http://schemas.microsoft.com/office/powerpoint/2010/main" val="219763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13E3A-9FFE-2C5C-44A7-833657862CE1}"/>
              </a:ext>
            </a:extLst>
          </p:cNvPr>
          <p:cNvSpPr>
            <a:spLocks noGrp="1"/>
          </p:cNvSpPr>
          <p:nvPr>
            <p:ph idx="1"/>
          </p:nvPr>
        </p:nvSpPr>
        <p:spPr>
          <a:xfrm>
            <a:off x="228600" y="1395665"/>
            <a:ext cx="11730038" cy="1076074"/>
          </a:xfrm>
        </p:spPr>
        <p:txBody>
          <a:bodyPr>
            <a:normAutofit fontScale="92500"/>
          </a:bodyPr>
          <a:lstStyle/>
          <a:p>
            <a:pPr marL="0" indent="0" algn="ctr">
              <a:buNone/>
            </a:pPr>
            <a:r>
              <a:rPr lang="en-US" sz="2400" b="1" dirty="0"/>
              <a:t>Bridges are critical structures for connectivity and economic growth, with service life influenced by design, materials, traffic load, and environmental factors.</a:t>
            </a:r>
          </a:p>
          <a:p>
            <a:pPr marL="0" indent="0" algn="ctr">
              <a:buNone/>
            </a:pPr>
            <a:endParaRPr lang="en-US" sz="2400" b="1" dirty="0"/>
          </a:p>
          <a:p>
            <a:endParaRPr lang="en-US" sz="2000" dirty="0"/>
          </a:p>
        </p:txBody>
      </p:sp>
      <p:sp>
        <p:nvSpPr>
          <p:cNvPr id="2" name="Title 1">
            <a:extLst>
              <a:ext uri="{FF2B5EF4-FFF2-40B4-BE49-F238E27FC236}">
                <a16:creationId xmlns:a16="http://schemas.microsoft.com/office/drawing/2014/main" id="{14C1E733-E4C6-4CB1-4DD7-E8B50002D9CB}"/>
              </a:ext>
            </a:extLst>
          </p:cNvPr>
          <p:cNvSpPr>
            <a:spLocks noGrp="1"/>
          </p:cNvSpPr>
          <p:nvPr>
            <p:ph type="title"/>
          </p:nvPr>
        </p:nvSpPr>
        <p:spPr>
          <a:xfrm>
            <a:off x="1066800" y="262846"/>
            <a:ext cx="10058400" cy="1371600"/>
          </a:xfrm>
        </p:spPr>
        <p:txBody>
          <a:bodyPr/>
          <a:lstStyle/>
          <a:p>
            <a:pPr marL="0" indent="0" algn="ctr">
              <a:buNone/>
            </a:pPr>
            <a:r>
              <a:rPr lang="en-US" sz="4800" b="1" dirty="0"/>
              <a:t>Introduction</a:t>
            </a:r>
          </a:p>
        </p:txBody>
      </p:sp>
      <p:sp>
        <p:nvSpPr>
          <p:cNvPr id="4" name="Content Placeholder 2">
            <a:extLst>
              <a:ext uri="{FF2B5EF4-FFF2-40B4-BE49-F238E27FC236}">
                <a16:creationId xmlns:a16="http://schemas.microsoft.com/office/drawing/2014/main" id="{3A45DD93-384E-27E0-C85C-0BA3019664D3}"/>
              </a:ext>
            </a:extLst>
          </p:cNvPr>
          <p:cNvSpPr txBox="1">
            <a:spLocks/>
          </p:cNvSpPr>
          <p:nvPr/>
        </p:nvSpPr>
        <p:spPr>
          <a:xfrm>
            <a:off x="371224" y="1933702"/>
            <a:ext cx="11587413" cy="4661452"/>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Font typeface="Garamond" pitchFamily="18" charset="0"/>
              <a:buNone/>
            </a:pPr>
            <a:endParaRPr lang="en-US" b="1" dirty="0"/>
          </a:p>
          <a:p>
            <a:pPr marL="0" indent="0" algn="just">
              <a:buFont typeface="Garamond" pitchFamily="18" charset="0"/>
              <a:buNone/>
            </a:pPr>
            <a:r>
              <a:rPr lang="en-US" sz="2800" b="1" dirty="0"/>
              <a:t>Environmental Stressors</a:t>
            </a:r>
            <a:r>
              <a:rPr lang="en-US" sz="2800" dirty="0"/>
              <a:t>:</a:t>
            </a:r>
          </a:p>
          <a:p>
            <a:pPr lvl="1" indent="0" algn="just">
              <a:buFont typeface="Garamond" pitchFamily="18" charset="0"/>
              <a:buNone/>
            </a:pPr>
            <a:r>
              <a:rPr lang="en-US" sz="1800" dirty="0"/>
              <a:t>Coastal regions face unique weather patterns, including high humidity and salt exposure.</a:t>
            </a:r>
          </a:p>
          <a:p>
            <a:pPr lvl="1" indent="0" algn="just">
              <a:buFont typeface="Garamond" pitchFamily="18" charset="0"/>
              <a:buNone/>
            </a:pPr>
            <a:r>
              <a:rPr lang="en-US" sz="1800" dirty="0"/>
              <a:t>Inland regions experience temperature extremes and freeze-thaw cycles, accelerating structural aging.</a:t>
            </a:r>
          </a:p>
          <a:p>
            <a:pPr marL="0" indent="0" algn="just">
              <a:buFont typeface="Garamond" pitchFamily="18" charset="0"/>
              <a:buNone/>
            </a:pPr>
            <a:r>
              <a:rPr lang="en-US" sz="2800" b="1" dirty="0"/>
              <a:t>Research Objectives</a:t>
            </a:r>
            <a:r>
              <a:rPr lang="en-US" sz="2800" dirty="0"/>
              <a:t>:</a:t>
            </a:r>
          </a:p>
          <a:p>
            <a:pPr lvl="1" indent="0" algn="just">
              <a:buFont typeface="Garamond" pitchFamily="18" charset="0"/>
              <a:buNone/>
            </a:pPr>
            <a:r>
              <a:rPr lang="en-US" sz="1800" dirty="0"/>
              <a:t>Analyze differences in bridge deterioration between coastal and inland regions.</a:t>
            </a:r>
          </a:p>
          <a:p>
            <a:pPr lvl="1" indent="0" algn="just">
              <a:buFont typeface="Garamond" pitchFamily="18" charset="0"/>
              <a:buNone/>
            </a:pPr>
            <a:r>
              <a:rPr lang="en-US" sz="1800" dirty="0"/>
              <a:t>Apply K-means clustering to uncover condition patterns.</a:t>
            </a:r>
          </a:p>
          <a:p>
            <a:pPr lvl="1" indent="0" algn="just">
              <a:buFont typeface="Garamond" pitchFamily="18" charset="0"/>
              <a:buNone/>
            </a:pPr>
            <a:r>
              <a:rPr lang="en-US" sz="1800" dirty="0"/>
              <a:t>Develop an ensemble model (Random Forest, XGBoost, Neural Networks) to predict bridge risk levels.</a:t>
            </a:r>
          </a:p>
          <a:p>
            <a:pPr marL="0" indent="0" algn="just">
              <a:buFont typeface="Garamond" pitchFamily="18" charset="0"/>
              <a:buNone/>
            </a:pPr>
            <a:r>
              <a:rPr lang="en-US" sz="2800" b="1" dirty="0"/>
              <a:t>Outcome</a:t>
            </a:r>
            <a:r>
              <a:rPr lang="en-US" sz="2800" dirty="0"/>
              <a:t>:</a:t>
            </a:r>
          </a:p>
          <a:p>
            <a:pPr marL="0" indent="0" algn="just">
              <a:buFont typeface="Garamond" pitchFamily="18" charset="0"/>
              <a:buNone/>
            </a:pPr>
            <a:r>
              <a:rPr lang="en-US" sz="2000" dirty="0"/>
              <a:t>Support transportation agencies in resource allocation, maintenance prioritization, and policy formulation for resilient bridge infrastructure.</a:t>
            </a:r>
          </a:p>
          <a:p>
            <a:pPr algn="just"/>
            <a:endParaRPr lang="en-US" dirty="0"/>
          </a:p>
        </p:txBody>
      </p:sp>
    </p:spTree>
    <p:extLst>
      <p:ext uri="{BB962C8B-B14F-4D97-AF65-F5344CB8AC3E}">
        <p14:creationId xmlns:p14="http://schemas.microsoft.com/office/powerpoint/2010/main" val="189241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EC51-DFD8-E2D9-80F4-82949704A138}"/>
              </a:ext>
            </a:extLst>
          </p:cNvPr>
          <p:cNvSpPr>
            <a:spLocks noGrp="1"/>
          </p:cNvSpPr>
          <p:nvPr>
            <p:ph type="title"/>
          </p:nvPr>
        </p:nvSpPr>
        <p:spPr>
          <a:xfrm>
            <a:off x="1066800" y="257583"/>
            <a:ext cx="10058400" cy="1371600"/>
          </a:xfrm>
        </p:spPr>
        <p:txBody>
          <a:bodyPr/>
          <a:lstStyle/>
          <a:p>
            <a:pPr algn="ctr"/>
            <a:r>
              <a:rPr lang="en-US" b="1" dirty="0"/>
              <a:t>Objectives</a:t>
            </a:r>
          </a:p>
        </p:txBody>
      </p:sp>
      <p:sp>
        <p:nvSpPr>
          <p:cNvPr id="3" name="Content Placeholder 2">
            <a:extLst>
              <a:ext uri="{FF2B5EF4-FFF2-40B4-BE49-F238E27FC236}">
                <a16:creationId xmlns:a16="http://schemas.microsoft.com/office/drawing/2014/main" id="{53A9EE6F-C0C8-58F3-0C8E-B2E73DB32F6B}"/>
              </a:ext>
            </a:extLst>
          </p:cNvPr>
          <p:cNvSpPr>
            <a:spLocks noGrp="1"/>
          </p:cNvSpPr>
          <p:nvPr>
            <p:ph idx="1"/>
          </p:nvPr>
        </p:nvSpPr>
        <p:spPr>
          <a:xfrm>
            <a:off x="428625" y="1455821"/>
            <a:ext cx="11372850" cy="4579219"/>
          </a:xfrm>
        </p:spPr>
        <p:txBody>
          <a:bodyPr>
            <a:normAutofit/>
          </a:bodyPr>
          <a:lstStyle/>
          <a:p>
            <a:pPr marL="0" indent="0" algn="just">
              <a:buNone/>
            </a:pPr>
            <a:r>
              <a:rPr lang="en-US" sz="2800" dirty="0"/>
              <a:t>1. Investigate regional differences in bridge deterioration rates.</a:t>
            </a:r>
          </a:p>
          <a:p>
            <a:pPr marL="0" indent="0" algn="just">
              <a:buNone/>
            </a:pPr>
            <a:r>
              <a:rPr lang="en-US" sz="2800" dirty="0"/>
              <a:t>2. Analyze environmental impacts (e.g., temperature, precipitation, freeze-thaw cycles).</a:t>
            </a:r>
          </a:p>
          <a:p>
            <a:pPr marL="0" indent="0" algn="just">
              <a:buNone/>
            </a:pPr>
            <a:r>
              <a:rPr lang="en-US" sz="2800" dirty="0"/>
              <a:t>3. Cluster bridges using K-means based on condition and environmental features.</a:t>
            </a:r>
          </a:p>
          <a:p>
            <a:pPr marL="0" indent="0" algn="just">
              <a:buNone/>
            </a:pPr>
            <a:r>
              <a:rPr lang="en-US" sz="2800" dirty="0"/>
              <a:t>4. Develop ensemble models (Random Forest, XGBoost, Neural Networks) to predict risk levels.</a:t>
            </a:r>
          </a:p>
          <a:p>
            <a:pPr marL="0" indent="0" algn="just">
              <a:buNone/>
            </a:pPr>
            <a:r>
              <a:rPr lang="en-US" sz="2800" dirty="0"/>
              <a:t>5. Provide insights for maintenance prioritization and resource allocation.</a:t>
            </a:r>
          </a:p>
          <a:p>
            <a:pPr algn="just"/>
            <a:endParaRPr lang="en-US" sz="2800" dirty="0"/>
          </a:p>
        </p:txBody>
      </p:sp>
    </p:spTree>
    <p:extLst>
      <p:ext uri="{BB962C8B-B14F-4D97-AF65-F5344CB8AC3E}">
        <p14:creationId xmlns:p14="http://schemas.microsoft.com/office/powerpoint/2010/main" val="17809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nalyzing Toy Story GIF by Giflytics">
            <a:extLst>
              <a:ext uri="{FF2B5EF4-FFF2-40B4-BE49-F238E27FC236}">
                <a16:creationId xmlns:a16="http://schemas.microsoft.com/office/drawing/2014/main" id="{72A342B2-C83F-63C9-8860-DA95A3728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162" y="4156595"/>
            <a:ext cx="3348038" cy="23994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D57EC4-FB56-E5FC-CC67-4C5054385D96}"/>
              </a:ext>
            </a:extLst>
          </p:cNvPr>
          <p:cNvSpPr>
            <a:spLocks noGrp="1"/>
          </p:cNvSpPr>
          <p:nvPr>
            <p:ph type="title"/>
          </p:nvPr>
        </p:nvSpPr>
        <p:spPr>
          <a:xfrm>
            <a:off x="1066800" y="266178"/>
            <a:ext cx="10058400" cy="1371600"/>
          </a:xfrm>
        </p:spPr>
        <p:txBody>
          <a:bodyPr/>
          <a:lstStyle/>
          <a:p>
            <a:pPr algn="ctr"/>
            <a:r>
              <a:rPr lang="en-US" b="1" dirty="0"/>
              <a:t>Dataset</a:t>
            </a:r>
          </a:p>
        </p:txBody>
      </p:sp>
      <p:sp>
        <p:nvSpPr>
          <p:cNvPr id="3" name="Content Placeholder 2">
            <a:extLst>
              <a:ext uri="{FF2B5EF4-FFF2-40B4-BE49-F238E27FC236}">
                <a16:creationId xmlns:a16="http://schemas.microsoft.com/office/drawing/2014/main" id="{4CB637DF-9B6B-B60E-FDAB-74AD1E7EAD23}"/>
              </a:ext>
            </a:extLst>
          </p:cNvPr>
          <p:cNvSpPr>
            <a:spLocks noGrp="1"/>
          </p:cNvSpPr>
          <p:nvPr>
            <p:ph idx="1"/>
          </p:nvPr>
        </p:nvSpPr>
        <p:spPr>
          <a:xfrm>
            <a:off x="414337" y="1515979"/>
            <a:ext cx="11472863" cy="5075843"/>
          </a:xfrm>
        </p:spPr>
        <p:txBody>
          <a:bodyPr>
            <a:normAutofit/>
          </a:bodyPr>
          <a:lstStyle/>
          <a:p>
            <a:pPr marL="0" indent="0">
              <a:buNone/>
            </a:pPr>
            <a:r>
              <a:rPr lang="en-US" sz="2400" dirty="0"/>
              <a:t>• </a:t>
            </a:r>
            <a:r>
              <a:rPr lang="en-US" sz="2800" b="1" dirty="0"/>
              <a:t>Attributes:</a:t>
            </a:r>
          </a:p>
          <a:p>
            <a:pPr marL="0" indent="0">
              <a:buNone/>
            </a:pPr>
            <a:r>
              <a:rPr lang="en-US" sz="2800" dirty="0"/>
              <a:t>  - Structural: Bridge Age, Condition Ratings, Span Material.</a:t>
            </a:r>
          </a:p>
          <a:p>
            <a:pPr marL="0" indent="0">
              <a:buNone/>
            </a:pPr>
            <a:r>
              <a:rPr lang="en-US" sz="2800" dirty="0"/>
              <a:t>  - Environmental: Temperature, Humidity, Precipitation, Freeze-Thaw Cycles.</a:t>
            </a:r>
          </a:p>
          <a:p>
            <a:pPr marL="0" indent="0">
              <a:buNone/>
            </a:pPr>
            <a:r>
              <a:rPr lang="en-US" sz="2800" dirty="0"/>
              <a:t>  - Traffic: Average Daily Traffic (ADT), Vehicle Types.</a:t>
            </a:r>
          </a:p>
          <a:p>
            <a:pPr marL="0" indent="0">
              <a:buNone/>
            </a:pPr>
            <a:r>
              <a:rPr lang="en-US" sz="2800" dirty="0"/>
              <a:t>• </a:t>
            </a:r>
            <a:r>
              <a:rPr lang="en-US" sz="2800" b="1" dirty="0"/>
              <a:t>Size</a:t>
            </a:r>
            <a:r>
              <a:rPr lang="en-US" sz="2800" dirty="0"/>
              <a:t>: 41 columns, 34000+ rows (</a:t>
            </a:r>
            <a:r>
              <a:rPr lang="en-US" sz="2800" b="1" dirty="0"/>
              <a:t>in </a:t>
            </a:r>
            <a:r>
              <a:rPr lang="en-US" sz="2800" b="1" dirty="0" err="1"/>
              <a:t>virginia</a:t>
            </a:r>
            <a:r>
              <a:rPr lang="en-US" sz="2800" dirty="0"/>
              <a:t>)</a:t>
            </a:r>
          </a:p>
          <a:p>
            <a:pPr marL="0" indent="0">
              <a:buNone/>
            </a:pPr>
            <a:r>
              <a:rPr lang="en-US" sz="2800" dirty="0"/>
              <a:t>• </a:t>
            </a:r>
            <a:r>
              <a:rPr lang="en-US" sz="2800" b="1" dirty="0"/>
              <a:t>Source: Data</a:t>
            </a:r>
            <a:r>
              <a:rPr lang="en-US" sz="2800" dirty="0"/>
              <a:t> - LTBP </a:t>
            </a:r>
            <a:r>
              <a:rPr lang="en-US" sz="2800" dirty="0" err="1"/>
              <a:t>InfoBridge</a:t>
            </a:r>
            <a:r>
              <a:rPr lang="en-US" sz="2800" dirty="0"/>
              <a:t>. </a:t>
            </a:r>
          </a:p>
          <a:p>
            <a:pPr marL="0" indent="0">
              <a:buNone/>
            </a:pPr>
            <a:r>
              <a:rPr lang="en-US" sz="2800" dirty="0" err="1"/>
              <a:t>Url</a:t>
            </a:r>
            <a:r>
              <a:rPr lang="en-US" sz="2800" dirty="0"/>
              <a:t>: </a:t>
            </a:r>
            <a:r>
              <a:rPr lang="en-US" sz="2800" dirty="0">
                <a:hlinkClick r:id="rId4"/>
              </a:rPr>
              <a:t>https://infobridge.fhwa.dot.gov/Data/</a:t>
            </a:r>
            <a:endParaRPr lang="en-US" sz="2800" dirty="0"/>
          </a:p>
          <a:p>
            <a:pPr marL="0" indent="0">
              <a:buNone/>
            </a:pPr>
            <a:endParaRPr lang="en-US" sz="2400" dirty="0"/>
          </a:p>
        </p:txBody>
      </p:sp>
    </p:spTree>
    <p:extLst>
      <p:ext uri="{BB962C8B-B14F-4D97-AF65-F5344CB8AC3E}">
        <p14:creationId xmlns:p14="http://schemas.microsoft.com/office/powerpoint/2010/main" val="13674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vel Italy GIF by Colosseum">
            <a:extLst>
              <a:ext uri="{FF2B5EF4-FFF2-40B4-BE49-F238E27FC236}">
                <a16:creationId xmlns:a16="http://schemas.microsoft.com/office/drawing/2014/main" id="{E752B136-A7D3-D03A-DE3F-51AEBF0EB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2525" y="4205227"/>
            <a:ext cx="3059781" cy="22948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11764A-C4CE-88B7-2496-544B524AE5BD}"/>
              </a:ext>
            </a:extLst>
          </p:cNvPr>
          <p:cNvSpPr>
            <a:spLocks noGrp="1"/>
          </p:cNvSpPr>
          <p:nvPr>
            <p:ph type="title"/>
          </p:nvPr>
        </p:nvSpPr>
        <p:spPr>
          <a:xfrm>
            <a:off x="1066800" y="239132"/>
            <a:ext cx="10058400" cy="1371600"/>
          </a:xfrm>
        </p:spPr>
        <p:txBody>
          <a:bodyPr>
            <a:normAutofit fontScale="90000"/>
          </a:bodyPr>
          <a:lstStyle/>
          <a:p>
            <a:pPr algn="ctr"/>
            <a:r>
              <a:rPr lang="en-US" b="1" dirty="0"/>
              <a:t> Architecture/Framework</a:t>
            </a:r>
            <a:br>
              <a:rPr lang="en-US" b="1" dirty="0"/>
            </a:br>
            <a:endParaRPr lang="en-US" dirty="0"/>
          </a:p>
        </p:txBody>
      </p:sp>
      <p:sp>
        <p:nvSpPr>
          <p:cNvPr id="3" name="Content Placeholder 2">
            <a:extLst>
              <a:ext uri="{FF2B5EF4-FFF2-40B4-BE49-F238E27FC236}">
                <a16:creationId xmlns:a16="http://schemas.microsoft.com/office/drawing/2014/main" id="{B07A7B10-BAB0-B17D-7831-5BBA248CD646}"/>
              </a:ext>
            </a:extLst>
          </p:cNvPr>
          <p:cNvSpPr>
            <a:spLocks noGrp="1"/>
          </p:cNvSpPr>
          <p:nvPr>
            <p:ph idx="1"/>
          </p:nvPr>
        </p:nvSpPr>
        <p:spPr>
          <a:xfrm>
            <a:off x="239835" y="1022684"/>
            <a:ext cx="11712330" cy="1520491"/>
          </a:xfrm>
        </p:spPr>
        <p:txBody>
          <a:bodyPr>
            <a:normAutofit/>
          </a:bodyPr>
          <a:lstStyle/>
          <a:p>
            <a:pPr marL="0" indent="0" algn="just">
              <a:buNone/>
            </a:pPr>
            <a:r>
              <a:rPr lang="en-US" sz="2400" b="1" dirty="0"/>
              <a:t>Core Framework</a:t>
            </a:r>
            <a:r>
              <a:rPr lang="en-US" sz="2400" dirty="0"/>
              <a:t>:</a:t>
            </a:r>
          </a:p>
          <a:p>
            <a:pPr marL="742950" lvl="1" indent="-285750" algn="just">
              <a:buFont typeface="Arial" panose="020B0604020202020204" pitchFamily="34" charset="0"/>
              <a:buChar char="•"/>
            </a:pPr>
            <a:r>
              <a:rPr lang="en-US" sz="2000" dirty="0"/>
              <a:t>Combines data preprocessing, clustering, and predictive modeling into a streamlined system for bridge analysis.</a:t>
            </a:r>
          </a:p>
        </p:txBody>
      </p:sp>
      <p:sp>
        <p:nvSpPr>
          <p:cNvPr id="4" name="Content Placeholder 2">
            <a:extLst>
              <a:ext uri="{FF2B5EF4-FFF2-40B4-BE49-F238E27FC236}">
                <a16:creationId xmlns:a16="http://schemas.microsoft.com/office/drawing/2014/main" id="{1361119C-0AE9-47C9-276E-4D061B01B714}"/>
              </a:ext>
            </a:extLst>
          </p:cNvPr>
          <p:cNvSpPr txBox="1">
            <a:spLocks/>
          </p:cNvSpPr>
          <p:nvPr/>
        </p:nvSpPr>
        <p:spPr>
          <a:xfrm>
            <a:off x="239835" y="2160921"/>
            <a:ext cx="11712330" cy="240957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None/>
            </a:pPr>
            <a:r>
              <a:rPr lang="en-US" sz="2000" b="1" dirty="0"/>
              <a:t>Steps in the System</a:t>
            </a:r>
            <a:r>
              <a:rPr lang="en-US" sz="2000" dirty="0"/>
              <a:t>:</a:t>
            </a:r>
          </a:p>
          <a:p>
            <a:pPr marL="742950" lvl="1" indent="-285750" algn="just">
              <a:buFont typeface="Arial" panose="020B0604020202020204" pitchFamily="34" charset="0"/>
              <a:buChar char="•"/>
            </a:pPr>
            <a:r>
              <a:rPr lang="en-US" sz="1800" b="1" dirty="0"/>
              <a:t>Data Preprocessing</a:t>
            </a:r>
            <a:r>
              <a:rPr lang="en-US" sz="1800" dirty="0"/>
              <a:t>:</a:t>
            </a:r>
          </a:p>
          <a:p>
            <a:pPr marL="1143000" lvl="2" indent="-228600" algn="just">
              <a:buFont typeface="Arial" panose="020B0604020202020204" pitchFamily="34" charset="0"/>
              <a:buChar char="•"/>
            </a:pPr>
            <a:r>
              <a:rPr lang="en-US" sz="1600" dirty="0"/>
              <a:t>Handling missing values (imputation for numerical and categorical data).</a:t>
            </a:r>
          </a:p>
          <a:p>
            <a:pPr marL="1143000" lvl="2" indent="-228600" algn="just">
              <a:buFont typeface="Arial" panose="020B0604020202020204" pitchFamily="34" charset="0"/>
              <a:buChar char="•"/>
            </a:pPr>
            <a:r>
              <a:rPr lang="en-US" sz="1600" dirty="0"/>
              <a:t>Standardizing numerical features (e.g., bridge age, traffic volume).</a:t>
            </a:r>
          </a:p>
          <a:p>
            <a:pPr marL="1143000" lvl="2" indent="-228600" algn="just">
              <a:buFont typeface="Arial" panose="020B0604020202020204" pitchFamily="34" charset="0"/>
              <a:buChar char="•"/>
            </a:pPr>
            <a:r>
              <a:rPr lang="en-US" sz="1600" dirty="0"/>
              <a:t>Encoding categorical variables (e.g., one-hot encoding for location type).</a:t>
            </a:r>
          </a:p>
          <a:p>
            <a:pPr marL="1143000" lvl="2" indent="-228600" algn="just">
              <a:buFont typeface="Arial" panose="020B0604020202020204" pitchFamily="34" charset="0"/>
              <a:buChar char="•"/>
            </a:pPr>
            <a:r>
              <a:rPr lang="en-US" sz="1600" dirty="0"/>
              <a:t>Selecting key features, such as environmental conditions, traffic data, and structural properties.</a:t>
            </a:r>
          </a:p>
          <a:p>
            <a:pPr algn="just"/>
            <a:endParaRPr lang="en-US" sz="2000" dirty="0"/>
          </a:p>
        </p:txBody>
      </p:sp>
      <p:sp>
        <p:nvSpPr>
          <p:cNvPr id="5" name="Content Placeholder 2">
            <a:extLst>
              <a:ext uri="{FF2B5EF4-FFF2-40B4-BE49-F238E27FC236}">
                <a16:creationId xmlns:a16="http://schemas.microsoft.com/office/drawing/2014/main" id="{4A1E24A0-C83B-9137-14E9-16C52FF65902}"/>
              </a:ext>
            </a:extLst>
          </p:cNvPr>
          <p:cNvSpPr txBox="1">
            <a:spLocks/>
          </p:cNvSpPr>
          <p:nvPr/>
        </p:nvSpPr>
        <p:spPr>
          <a:xfrm>
            <a:off x="-187264" y="4059908"/>
            <a:ext cx="8959789" cy="2798092"/>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742950" lvl="1" indent="-285750" algn="just">
              <a:buFont typeface="Arial" panose="020B0604020202020204" pitchFamily="34" charset="0"/>
              <a:buChar char="•"/>
            </a:pPr>
            <a:r>
              <a:rPr lang="en-US" sz="1800" b="1" dirty="0"/>
              <a:t>Clustering</a:t>
            </a:r>
            <a:r>
              <a:rPr lang="en-US" sz="1800" dirty="0"/>
              <a:t>:</a:t>
            </a:r>
          </a:p>
          <a:p>
            <a:pPr marL="1143000" lvl="2" indent="-228600" algn="just">
              <a:buFont typeface="Arial" panose="020B0604020202020204" pitchFamily="34" charset="0"/>
              <a:buChar char="•"/>
            </a:pPr>
            <a:r>
              <a:rPr lang="en-US" sz="1600" dirty="0"/>
              <a:t>Using K-Means clustering to group bridges into risk categories.</a:t>
            </a:r>
          </a:p>
          <a:p>
            <a:pPr marL="1143000" lvl="2" indent="-228600" algn="just">
              <a:buFont typeface="Arial" panose="020B0604020202020204" pitchFamily="34" charset="0"/>
              <a:buChar char="•"/>
            </a:pPr>
            <a:r>
              <a:rPr lang="en-US" sz="1600" dirty="0"/>
              <a:t>Determining the optimal number of clusters via the Elbow Method.</a:t>
            </a:r>
          </a:p>
          <a:p>
            <a:pPr marL="742950" lvl="1" indent="-285750" algn="just">
              <a:buFont typeface="Arial" panose="020B0604020202020204" pitchFamily="34" charset="0"/>
              <a:buChar char="•"/>
            </a:pPr>
            <a:r>
              <a:rPr lang="en-US" sz="1800" b="1" dirty="0"/>
              <a:t>Predictive Modeling</a:t>
            </a:r>
            <a:r>
              <a:rPr lang="en-US" sz="1800" dirty="0"/>
              <a:t>:</a:t>
            </a:r>
          </a:p>
          <a:p>
            <a:pPr marL="1143000" lvl="2" indent="-228600" algn="just">
              <a:buFont typeface="Arial" panose="020B0604020202020204" pitchFamily="34" charset="0"/>
              <a:buChar char="•"/>
            </a:pPr>
            <a:r>
              <a:rPr lang="en-US" sz="1600" dirty="0"/>
              <a:t>Developing ensemble models (Random Forest, XGBoost, Neural Networks) for risk level </a:t>
            </a:r>
          </a:p>
          <a:p>
            <a:pPr marL="914400" lvl="2" indent="0" algn="just">
              <a:buFont typeface="Garamond" pitchFamily="18" charset="0"/>
              <a:buNone/>
            </a:pPr>
            <a:r>
              <a:rPr lang="en-US" sz="1600" dirty="0"/>
              <a:t>prediction.</a:t>
            </a:r>
          </a:p>
          <a:p>
            <a:pPr marL="1143000" lvl="2" indent="-228600" algn="just">
              <a:buFont typeface="Arial" panose="020B0604020202020204" pitchFamily="34" charset="0"/>
              <a:buChar char="•"/>
            </a:pPr>
            <a:r>
              <a:rPr lang="en-US" sz="1600" dirty="0"/>
              <a:t>Validating models using cross-validation and feature importance analysis.</a:t>
            </a:r>
          </a:p>
          <a:p>
            <a:pPr algn="just"/>
            <a:endParaRPr lang="en-US" sz="2000" dirty="0"/>
          </a:p>
        </p:txBody>
      </p:sp>
    </p:spTree>
    <p:extLst>
      <p:ext uri="{BB962C8B-B14F-4D97-AF65-F5344CB8AC3E}">
        <p14:creationId xmlns:p14="http://schemas.microsoft.com/office/powerpoint/2010/main" val="10289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E5BF-5B62-0891-14A1-44D44818B654}"/>
              </a:ext>
            </a:extLst>
          </p:cNvPr>
          <p:cNvSpPr>
            <a:spLocks noGrp="1"/>
          </p:cNvSpPr>
          <p:nvPr>
            <p:ph type="title"/>
          </p:nvPr>
        </p:nvSpPr>
        <p:spPr>
          <a:xfrm>
            <a:off x="1066800" y="486183"/>
            <a:ext cx="10058400" cy="1371600"/>
          </a:xfrm>
        </p:spPr>
        <p:txBody>
          <a:bodyPr>
            <a:normAutofit fontScale="90000"/>
          </a:bodyPr>
          <a:lstStyle/>
          <a:p>
            <a:pPr algn="ctr"/>
            <a:r>
              <a:rPr lang="en-US" b="1" dirty="0"/>
              <a:t>Data Processing &amp; Analytics Approaches</a:t>
            </a:r>
            <a:br>
              <a:rPr lang="en-US" b="1" dirty="0"/>
            </a:br>
            <a:endParaRPr lang="en-US" dirty="0"/>
          </a:p>
        </p:txBody>
      </p:sp>
      <p:sp>
        <p:nvSpPr>
          <p:cNvPr id="3" name="Content Placeholder 2">
            <a:extLst>
              <a:ext uri="{FF2B5EF4-FFF2-40B4-BE49-F238E27FC236}">
                <a16:creationId xmlns:a16="http://schemas.microsoft.com/office/drawing/2014/main" id="{7B7D3D87-37E6-BA56-B9DA-2C5F979BAD48}"/>
              </a:ext>
            </a:extLst>
          </p:cNvPr>
          <p:cNvSpPr>
            <a:spLocks noGrp="1"/>
          </p:cNvSpPr>
          <p:nvPr>
            <p:ph idx="1"/>
          </p:nvPr>
        </p:nvSpPr>
        <p:spPr>
          <a:xfrm>
            <a:off x="328613" y="1540041"/>
            <a:ext cx="11544300" cy="5089359"/>
          </a:xfrm>
        </p:spPr>
        <p:txBody>
          <a:bodyPr>
            <a:normAutofit lnSpcReduction="10000"/>
          </a:bodyPr>
          <a:lstStyle/>
          <a:p>
            <a:pPr algn="just">
              <a:buFont typeface="Arial" panose="020B0604020202020204" pitchFamily="34" charset="0"/>
              <a:buChar char="•"/>
            </a:pPr>
            <a:r>
              <a:rPr lang="en-US" sz="2400" b="1" dirty="0"/>
              <a:t>Data Processing</a:t>
            </a:r>
            <a:r>
              <a:rPr lang="en-US" sz="2400" dirty="0"/>
              <a:t>:</a:t>
            </a:r>
          </a:p>
          <a:p>
            <a:pPr marL="742950" lvl="1" indent="-285750" algn="just">
              <a:buFont typeface="Arial" panose="020B0604020202020204" pitchFamily="34" charset="0"/>
              <a:buChar char="•"/>
            </a:pPr>
            <a:r>
              <a:rPr lang="en-US" sz="2000" dirty="0"/>
              <a:t>Segmentation of bridges into </a:t>
            </a:r>
            <a:r>
              <a:rPr lang="en-US" sz="2000" b="1" dirty="0"/>
              <a:t>coastal</a:t>
            </a:r>
            <a:r>
              <a:rPr lang="en-US" sz="2000" dirty="0"/>
              <a:t> and </a:t>
            </a:r>
            <a:r>
              <a:rPr lang="en-US" sz="2000" b="1" dirty="0"/>
              <a:t>inland</a:t>
            </a:r>
            <a:r>
              <a:rPr lang="en-US" sz="2000" dirty="0"/>
              <a:t> categories based on geographical data.</a:t>
            </a:r>
          </a:p>
          <a:p>
            <a:pPr marL="742950" lvl="1" indent="-285750" algn="just">
              <a:buFont typeface="Arial" panose="020B0604020202020204" pitchFamily="34" charset="0"/>
              <a:buChar char="•"/>
            </a:pPr>
            <a:r>
              <a:rPr lang="en-US" sz="2000" dirty="0"/>
              <a:t>Feature extraction and correlation analysis to understand relationships between environmental factors and bridge conditions.</a:t>
            </a:r>
          </a:p>
          <a:p>
            <a:pPr marL="742950" lvl="1" indent="-285750" algn="just">
              <a:buFont typeface="Arial" panose="020B0604020202020204" pitchFamily="34" charset="0"/>
              <a:buChar char="•"/>
            </a:pPr>
            <a:r>
              <a:rPr lang="en-US" sz="2000" dirty="0"/>
              <a:t>Statistical tests (e.g., T-tests, ANOVA) to compare coastal and inland bridge attributes.</a:t>
            </a:r>
          </a:p>
          <a:p>
            <a:pPr algn="just">
              <a:buFont typeface="Arial" panose="020B0604020202020204" pitchFamily="34" charset="0"/>
              <a:buChar char="•"/>
            </a:pPr>
            <a:r>
              <a:rPr lang="en-US" sz="2400" b="1" dirty="0"/>
              <a:t>Analytics Approaches</a:t>
            </a:r>
            <a:r>
              <a:rPr lang="en-US" sz="2400" dirty="0"/>
              <a:t>:</a:t>
            </a:r>
          </a:p>
          <a:p>
            <a:pPr marL="742950" lvl="1" indent="-285750" algn="just">
              <a:buFont typeface="Arial" panose="020B0604020202020204" pitchFamily="34" charset="0"/>
              <a:buChar char="•"/>
            </a:pPr>
            <a:r>
              <a:rPr lang="en-US" sz="2000" b="1" dirty="0"/>
              <a:t>Clustering</a:t>
            </a:r>
            <a:r>
              <a:rPr lang="en-US" sz="2000" dirty="0"/>
              <a:t>:</a:t>
            </a:r>
          </a:p>
          <a:p>
            <a:pPr marL="1143000" lvl="2" indent="-228600" algn="just">
              <a:buFont typeface="Arial" panose="020B0604020202020204" pitchFamily="34" charset="0"/>
              <a:buChar char="•"/>
            </a:pPr>
            <a:r>
              <a:rPr lang="en-US" sz="1800" dirty="0"/>
              <a:t>Features: Average Daily Traffic (ADT), temperature, precipitation, freeze-thaw cycles, and condition ratings.</a:t>
            </a:r>
          </a:p>
          <a:p>
            <a:pPr marL="1143000" lvl="2" indent="-228600" algn="just">
              <a:buFont typeface="Arial" panose="020B0604020202020204" pitchFamily="34" charset="0"/>
              <a:buChar char="•"/>
            </a:pPr>
            <a:r>
              <a:rPr lang="en-US" sz="1800" dirty="0"/>
              <a:t>Insights: Clusters provide actionable information on bridge risk levels (e.g., high-risk vs. low-risk groups).</a:t>
            </a:r>
          </a:p>
          <a:p>
            <a:pPr marL="742950" lvl="1" indent="-285750" algn="just">
              <a:buFont typeface="Arial" panose="020B0604020202020204" pitchFamily="34" charset="0"/>
              <a:buChar char="•"/>
            </a:pPr>
            <a:r>
              <a:rPr lang="en-US" sz="2000" b="1" dirty="0"/>
              <a:t>Predictive Modeling</a:t>
            </a:r>
            <a:r>
              <a:rPr lang="en-US" sz="2000" dirty="0"/>
              <a:t>:</a:t>
            </a:r>
          </a:p>
          <a:p>
            <a:pPr marL="1143000" lvl="2" indent="-228600" algn="just">
              <a:buFont typeface="Arial" panose="020B0604020202020204" pitchFamily="34" charset="0"/>
              <a:buChar char="•"/>
            </a:pPr>
            <a:r>
              <a:rPr lang="en-US" sz="1800" dirty="0"/>
              <a:t>Ensemble models integrate Random Forest for feature selection, XGBoost for high predictive accuracy, and Neural Networks for non-linear relationships.</a:t>
            </a:r>
          </a:p>
          <a:p>
            <a:pPr marL="1143000" lvl="2" indent="-228600" algn="just">
              <a:buFont typeface="Arial" panose="020B0604020202020204" pitchFamily="34" charset="0"/>
              <a:buChar char="•"/>
            </a:pPr>
            <a:r>
              <a:rPr lang="en-US" sz="1800" dirty="0"/>
              <a:t>Focus on predicting bridge risk levels for prioritizing maintenance.</a:t>
            </a:r>
          </a:p>
          <a:p>
            <a:pPr algn="just"/>
            <a:endParaRPr lang="en-US" sz="2400" dirty="0"/>
          </a:p>
        </p:txBody>
      </p:sp>
    </p:spTree>
    <p:extLst>
      <p:ext uri="{BB962C8B-B14F-4D97-AF65-F5344CB8AC3E}">
        <p14:creationId xmlns:p14="http://schemas.microsoft.com/office/powerpoint/2010/main" val="241250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C5F7-B2AF-F368-73D2-11103297956F}"/>
              </a:ext>
            </a:extLst>
          </p:cNvPr>
          <p:cNvSpPr>
            <a:spLocks noGrp="1"/>
          </p:cNvSpPr>
          <p:nvPr>
            <p:ph type="title"/>
          </p:nvPr>
        </p:nvSpPr>
        <p:spPr>
          <a:xfrm>
            <a:off x="1066800" y="269615"/>
            <a:ext cx="10058400" cy="1371600"/>
          </a:xfrm>
        </p:spPr>
        <p:txBody>
          <a:bodyPr>
            <a:normAutofit fontScale="90000"/>
          </a:bodyPr>
          <a:lstStyle/>
          <a:p>
            <a:pPr algn="ctr"/>
            <a:r>
              <a:rPr lang="en-US" b="1" dirty="0"/>
              <a:t>SW/HW Development Platforms</a:t>
            </a:r>
            <a:br>
              <a:rPr lang="en-US" b="1" dirty="0"/>
            </a:br>
            <a:endParaRPr lang="en-US" dirty="0"/>
          </a:p>
        </p:txBody>
      </p:sp>
      <p:sp>
        <p:nvSpPr>
          <p:cNvPr id="3" name="Content Placeholder 2">
            <a:extLst>
              <a:ext uri="{FF2B5EF4-FFF2-40B4-BE49-F238E27FC236}">
                <a16:creationId xmlns:a16="http://schemas.microsoft.com/office/drawing/2014/main" id="{1C5C277E-E186-E68A-1AD4-2A2D5C96EED9}"/>
              </a:ext>
            </a:extLst>
          </p:cNvPr>
          <p:cNvSpPr>
            <a:spLocks noGrp="1"/>
          </p:cNvSpPr>
          <p:nvPr>
            <p:ph idx="1"/>
          </p:nvPr>
        </p:nvSpPr>
        <p:spPr>
          <a:xfrm>
            <a:off x="271463" y="1164057"/>
            <a:ext cx="11601449" cy="5336758"/>
          </a:xfrm>
        </p:spPr>
        <p:txBody>
          <a:bodyPr>
            <a:normAutofit lnSpcReduction="10000"/>
          </a:bodyPr>
          <a:lstStyle/>
          <a:p>
            <a:pPr marL="0" indent="0">
              <a:buNone/>
            </a:pPr>
            <a:r>
              <a:rPr lang="en-US" sz="2800" b="1" dirty="0"/>
              <a:t>Software Platforms:</a:t>
            </a:r>
          </a:p>
          <a:p>
            <a:pPr>
              <a:buFont typeface="Arial" panose="020B0604020202020204" pitchFamily="34" charset="0"/>
              <a:buChar char="•"/>
            </a:pPr>
            <a:r>
              <a:rPr lang="en-US" sz="2400" b="1" dirty="0"/>
              <a:t>Python</a:t>
            </a:r>
            <a:r>
              <a:rPr lang="en-US" sz="2400" dirty="0"/>
              <a:t>: Core programming for data analysis and modeling.</a:t>
            </a:r>
          </a:p>
          <a:p>
            <a:pPr>
              <a:buFont typeface="Arial" panose="020B0604020202020204" pitchFamily="34" charset="0"/>
              <a:buChar char="•"/>
            </a:pPr>
            <a:r>
              <a:rPr lang="en-US" sz="2400" b="1" dirty="0" err="1"/>
              <a:t>PySpark</a:t>
            </a:r>
            <a:r>
              <a:rPr lang="en-US" sz="2400" dirty="0"/>
              <a:t>: Distributed data processing and clustering.</a:t>
            </a:r>
          </a:p>
          <a:p>
            <a:pPr>
              <a:buFont typeface="Arial" panose="020B0604020202020204" pitchFamily="34" charset="0"/>
              <a:buChar char="•"/>
            </a:pPr>
            <a:r>
              <a:rPr lang="en-US" sz="2400" b="1" dirty="0"/>
              <a:t>Scikit-learn</a:t>
            </a:r>
            <a:r>
              <a:rPr lang="en-US" sz="2400" dirty="0"/>
              <a:t>: Machine learning algorithms and evaluation metrics.</a:t>
            </a:r>
          </a:p>
          <a:p>
            <a:pPr>
              <a:buFont typeface="Arial" panose="020B0604020202020204" pitchFamily="34" charset="0"/>
              <a:buChar char="•"/>
            </a:pPr>
            <a:r>
              <a:rPr lang="en-US" sz="2400" b="1" dirty="0"/>
              <a:t>Matplotlib &amp; Seaborn</a:t>
            </a:r>
            <a:r>
              <a:rPr lang="en-US" sz="2400" dirty="0"/>
              <a:t>: Data visualization.</a:t>
            </a:r>
          </a:p>
          <a:p>
            <a:pPr>
              <a:buFont typeface="Arial" panose="020B0604020202020204" pitchFamily="34" charset="0"/>
              <a:buChar char="•"/>
            </a:pPr>
            <a:r>
              <a:rPr lang="en-US" sz="2400" b="1" dirty="0" err="1"/>
              <a:t>Jupyter</a:t>
            </a:r>
            <a:r>
              <a:rPr lang="en-US" sz="2400" b="1" dirty="0"/>
              <a:t> Notebook</a:t>
            </a:r>
            <a:r>
              <a:rPr lang="en-US" sz="2400" dirty="0"/>
              <a:t>: Development environment for code and visualization.</a:t>
            </a:r>
          </a:p>
          <a:p>
            <a:pPr marL="0" indent="0">
              <a:buNone/>
            </a:pPr>
            <a:r>
              <a:rPr lang="en-US" sz="2800" b="1" dirty="0"/>
              <a:t>Hardware Platforms:</a:t>
            </a:r>
          </a:p>
          <a:p>
            <a:pPr>
              <a:buFont typeface="Arial" panose="020B0604020202020204" pitchFamily="34" charset="0"/>
              <a:buChar char="•"/>
            </a:pPr>
            <a:r>
              <a:rPr lang="en-US" sz="2400" b="1" dirty="0"/>
              <a:t>Local Machines</a:t>
            </a:r>
            <a:r>
              <a:rPr lang="en-US" sz="2400" dirty="0"/>
              <a:t>:</a:t>
            </a:r>
          </a:p>
          <a:p>
            <a:pPr marL="742950" lvl="1" indent="-285750">
              <a:buFont typeface="Arial" panose="020B0604020202020204" pitchFamily="34" charset="0"/>
              <a:buChar char="•"/>
            </a:pPr>
            <a:r>
              <a:rPr lang="en-US" sz="2000" dirty="0"/>
              <a:t>16 GB RAM, Intel Core i7 Processor for initial analysis.</a:t>
            </a:r>
          </a:p>
          <a:p>
            <a:pPr marL="742950" lvl="1" indent="-285750">
              <a:buFont typeface="Arial" panose="020B0604020202020204" pitchFamily="34" charset="0"/>
              <a:buChar char="•"/>
            </a:pPr>
            <a:r>
              <a:rPr lang="en-US" sz="2000" b="1" dirty="0"/>
              <a:t>MacBook Pro 16 (M2)</a:t>
            </a:r>
            <a:r>
              <a:rPr lang="en-US" sz="2000" dirty="0"/>
              <a:t>: High-performance machine with Apple’s M2 chip.</a:t>
            </a:r>
          </a:p>
          <a:p>
            <a:pPr>
              <a:buFont typeface="Arial" panose="020B0604020202020204" pitchFamily="34" charset="0"/>
              <a:buChar char="•"/>
            </a:pPr>
            <a:r>
              <a:rPr lang="en-US" sz="2400" b="1" dirty="0"/>
              <a:t>Cloud Platforms</a:t>
            </a:r>
            <a:r>
              <a:rPr lang="en-US" sz="2400" dirty="0"/>
              <a:t>:</a:t>
            </a:r>
          </a:p>
          <a:p>
            <a:pPr marL="742950" lvl="1" indent="-285750">
              <a:buFont typeface="Arial" panose="020B0604020202020204" pitchFamily="34" charset="0"/>
              <a:buChar char="•"/>
            </a:pPr>
            <a:r>
              <a:rPr lang="en-US" sz="2000" b="1" dirty="0"/>
              <a:t>Databricks</a:t>
            </a:r>
            <a:r>
              <a:rPr lang="en-US" sz="2000" dirty="0"/>
              <a:t>: Distributed data processing and analysis.</a:t>
            </a:r>
          </a:p>
          <a:p>
            <a:endParaRPr lang="en-US" sz="2400" dirty="0"/>
          </a:p>
        </p:txBody>
      </p:sp>
    </p:spTree>
    <p:extLst>
      <p:ext uri="{BB962C8B-B14F-4D97-AF65-F5344CB8AC3E}">
        <p14:creationId xmlns:p14="http://schemas.microsoft.com/office/powerpoint/2010/main" val="218321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6D0C-569C-CA21-E266-D1102B0D7563}"/>
            </a:ext>
          </a:extLst>
        </p:cNvPr>
        <p:cNvGrpSpPr/>
        <p:nvPr/>
      </p:nvGrpSpPr>
      <p:grpSpPr>
        <a:xfrm>
          <a:off x="0" y="0"/>
          <a:ext cx="0" cy="0"/>
          <a:chOff x="0" y="0"/>
          <a:chExt cx="0" cy="0"/>
        </a:xfrm>
      </p:grpSpPr>
      <p:pic>
        <p:nvPicPr>
          <p:cNvPr id="5" name="Picture 4" descr="A cartoon of a person holding a pie chart&#10;&#10;Description automatically generated">
            <a:extLst>
              <a:ext uri="{FF2B5EF4-FFF2-40B4-BE49-F238E27FC236}">
                <a16:creationId xmlns:a16="http://schemas.microsoft.com/office/drawing/2014/main" id="{544BFB1B-2D9A-76AF-BE9E-EA1E54846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977" y="1030834"/>
            <a:ext cx="5174089" cy="2894870"/>
          </a:xfrm>
          <a:prstGeom prst="rect">
            <a:avLst/>
          </a:prstGeom>
        </p:spPr>
      </p:pic>
      <p:sp>
        <p:nvSpPr>
          <p:cNvPr id="2" name="Title 1">
            <a:extLst>
              <a:ext uri="{FF2B5EF4-FFF2-40B4-BE49-F238E27FC236}">
                <a16:creationId xmlns:a16="http://schemas.microsoft.com/office/drawing/2014/main" id="{7D18D22F-45C7-7F0D-BAB5-100C1ADE85AE}"/>
              </a:ext>
            </a:extLst>
          </p:cNvPr>
          <p:cNvSpPr>
            <a:spLocks noGrp="1"/>
          </p:cNvSpPr>
          <p:nvPr>
            <p:ph type="title"/>
          </p:nvPr>
        </p:nvSpPr>
        <p:spPr>
          <a:xfrm>
            <a:off x="916488" y="262434"/>
            <a:ext cx="10058400" cy="660112"/>
          </a:xfrm>
        </p:spPr>
        <p:txBody>
          <a:bodyPr>
            <a:normAutofit/>
          </a:bodyPr>
          <a:lstStyle/>
          <a:p>
            <a:pPr algn="ctr"/>
            <a:r>
              <a:rPr lang="en-US" sz="3200" b="1" dirty="0"/>
              <a:t>Data Collection and Preprocessing</a:t>
            </a:r>
          </a:p>
        </p:txBody>
      </p:sp>
      <p:sp>
        <p:nvSpPr>
          <p:cNvPr id="3" name="Content Placeholder 2">
            <a:extLst>
              <a:ext uri="{FF2B5EF4-FFF2-40B4-BE49-F238E27FC236}">
                <a16:creationId xmlns:a16="http://schemas.microsoft.com/office/drawing/2014/main" id="{48F80513-241B-9D2C-E2E5-529456A0EB6D}"/>
              </a:ext>
            </a:extLst>
          </p:cNvPr>
          <p:cNvSpPr>
            <a:spLocks noGrp="1"/>
          </p:cNvSpPr>
          <p:nvPr>
            <p:ph idx="1"/>
          </p:nvPr>
        </p:nvSpPr>
        <p:spPr>
          <a:xfrm>
            <a:off x="640051" y="922545"/>
            <a:ext cx="5737809" cy="3220829"/>
          </a:xfrm>
        </p:spPr>
        <p:txBody>
          <a:bodyPr>
            <a:normAutofit/>
          </a:bodyPr>
          <a:lstStyle/>
          <a:p>
            <a:pPr marL="0" indent="0" algn="just">
              <a:buNone/>
            </a:pPr>
            <a:r>
              <a:rPr lang="en-US" sz="2000" b="1" dirty="0"/>
              <a:t>Data Collection:</a:t>
            </a:r>
            <a:endParaRPr lang="en-US" sz="2000" dirty="0"/>
          </a:p>
          <a:p>
            <a:pPr algn="just">
              <a:buFont typeface="Arial" panose="020B0604020202020204" pitchFamily="34" charset="0"/>
              <a:buChar char="•"/>
            </a:pPr>
            <a:r>
              <a:rPr lang="en-US" sz="2000" dirty="0"/>
              <a:t>Data sourced from </a:t>
            </a:r>
            <a:r>
              <a:rPr lang="en-US" sz="2000" dirty="0" err="1"/>
              <a:t>InfoBridge</a:t>
            </a:r>
            <a:r>
              <a:rPr lang="en-US" sz="2000" dirty="0"/>
              <a:t>.</a:t>
            </a:r>
          </a:p>
          <a:p>
            <a:pPr marL="0" indent="0" algn="just">
              <a:buNone/>
            </a:pPr>
            <a:r>
              <a:rPr lang="en-US" sz="2000" b="1" dirty="0"/>
              <a:t>Data Cleaning Process:</a:t>
            </a:r>
            <a:endParaRPr lang="en-US" sz="2000" dirty="0"/>
          </a:p>
          <a:p>
            <a:pPr algn="just">
              <a:buFont typeface="Arial" panose="020B0604020202020204" pitchFamily="34" charset="0"/>
              <a:buChar char="•"/>
            </a:pPr>
            <a:r>
              <a:rPr lang="en-US" sz="2000" dirty="0"/>
              <a:t>Calculated the percentage of missing values in each column.</a:t>
            </a:r>
          </a:p>
          <a:p>
            <a:pPr algn="just">
              <a:buFont typeface="Arial" panose="020B0604020202020204" pitchFamily="34" charset="0"/>
              <a:buChar char="•"/>
            </a:pPr>
            <a:r>
              <a:rPr lang="en-US" sz="2000" dirty="0"/>
              <a:t>Columns with </a:t>
            </a:r>
            <a:r>
              <a:rPr lang="en-US" sz="2000" b="1" dirty="0"/>
              <a:t>more than 30% missing values</a:t>
            </a:r>
            <a:r>
              <a:rPr lang="en-US" sz="2000" dirty="0"/>
              <a:t> were </a:t>
            </a:r>
            <a:r>
              <a:rPr lang="en-US" sz="2000" b="1" dirty="0"/>
              <a:t>handled (MCAR,MAR,NMAR)</a:t>
            </a:r>
            <a:r>
              <a:rPr lang="en-US" sz="2000" dirty="0"/>
              <a:t>, missing data was </a:t>
            </a:r>
            <a:r>
              <a:rPr lang="en-US" sz="2000" b="1" dirty="0"/>
              <a:t>imputed</a:t>
            </a:r>
            <a:r>
              <a:rPr lang="en-US" sz="2000" dirty="0"/>
              <a:t> appropriately.</a:t>
            </a:r>
          </a:p>
          <a:p>
            <a:pPr marL="0" indent="0" algn="just">
              <a:buNone/>
            </a:pPr>
            <a:endParaRPr lang="en-US" sz="2000" dirty="0"/>
          </a:p>
        </p:txBody>
      </p:sp>
      <p:sp>
        <p:nvSpPr>
          <p:cNvPr id="4" name="Content Placeholder 2">
            <a:extLst>
              <a:ext uri="{FF2B5EF4-FFF2-40B4-BE49-F238E27FC236}">
                <a16:creationId xmlns:a16="http://schemas.microsoft.com/office/drawing/2014/main" id="{2A54D30D-06A9-7927-7DF9-41B5D215BC11}"/>
              </a:ext>
            </a:extLst>
          </p:cNvPr>
          <p:cNvSpPr txBox="1">
            <a:spLocks/>
          </p:cNvSpPr>
          <p:nvPr/>
        </p:nvSpPr>
        <p:spPr>
          <a:xfrm>
            <a:off x="733926" y="4115036"/>
            <a:ext cx="10974140" cy="261437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just">
              <a:buFont typeface="Garamond" pitchFamily="18" charset="0"/>
              <a:buNone/>
            </a:pPr>
            <a:r>
              <a:rPr lang="en-US" sz="2000" b="1" dirty="0"/>
              <a:t>Handling Irrelevant Data:</a:t>
            </a:r>
            <a:endParaRPr lang="en-US" sz="2000" dirty="0"/>
          </a:p>
          <a:p>
            <a:pPr algn="just">
              <a:buFont typeface="Arial" panose="020B0604020202020204" pitchFamily="34" charset="0"/>
              <a:buChar char="•"/>
            </a:pPr>
            <a:r>
              <a:rPr lang="en-US" sz="2000" dirty="0"/>
              <a:t>Identified irrelevant values in columns (e.g., location name in bridge condition).</a:t>
            </a:r>
          </a:p>
          <a:p>
            <a:pPr algn="just">
              <a:buFont typeface="Arial" panose="020B0604020202020204" pitchFamily="34" charset="0"/>
              <a:buChar char="•"/>
            </a:pPr>
            <a:r>
              <a:rPr lang="en-US" sz="2000" dirty="0"/>
              <a:t>Replaced irrelevant values with </a:t>
            </a:r>
            <a:r>
              <a:rPr lang="en-US" sz="2000" b="1" dirty="0"/>
              <a:t>nulls</a:t>
            </a:r>
            <a:r>
              <a:rPr lang="en-US" sz="2000" dirty="0"/>
              <a:t> and removed them.</a:t>
            </a:r>
          </a:p>
          <a:p>
            <a:pPr marL="0" indent="0" algn="just">
              <a:buFont typeface="Garamond" pitchFamily="18" charset="0"/>
              <a:buNone/>
            </a:pPr>
            <a:r>
              <a:rPr lang="en-US" sz="2000" b="1" dirty="0"/>
              <a:t>Null Value Management:</a:t>
            </a:r>
            <a:endParaRPr lang="en-US" sz="2000" dirty="0"/>
          </a:p>
          <a:p>
            <a:pPr algn="just">
              <a:buFont typeface="Arial" panose="020B0604020202020204" pitchFamily="34" charset="0"/>
              <a:buChar char="•"/>
            </a:pPr>
            <a:r>
              <a:rPr lang="en-US" sz="2000" dirty="0"/>
              <a:t>Chose to </a:t>
            </a:r>
            <a:r>
              <a:rPr lang="en-US" sz="2000" b="1" dirty="0"/>
              <a:t>remove null values</a:t>
            </a:r>
            <a:r>
              <a:rPr lang="en-US" sz="2000" dirty="0"/>
              <a:t> since the dataset size is large, minimizing impact on the analysis.</a:t>
            </a:r>
          </a:p>
        </p:txBody>
      </p:sp>
    </p:spTree>
    <p:extLst>
      <p:ext uri="{BB962C8B-B14F-4D97-AF65-F5344CB8AC3E}">
        <p14:creationId xmlns:p14="http://schemas.microsoft.com/office/powerpoint/2010/main" val="175421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1E6A-1333-C606-2859-1D2426CA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82CBD-1210-745B-FEAB-68C7B515F69D}"/>
              </a:ext>
            </a:extLst>
          </p:cNvPr>
          <p:cNvSpPr>
            <a:spLocks noGrp="1"/>
          </p:cNvSpPr>
          <p:nvPr>
            <p:ph type="title"/>
          </p:nvPr>
        </p:nvSpPr>
        <p:spPr>
          <a:xfrm>
            <a:off x="1066800" y="216568"/>
            <a:ext cx="10058400" cy="784000"/>
          </a:xfrm>
        </p:spPr>
        <p:txBody>
          <a:bodyPr>
            <a:normAutofit/>
          </a:bodyPr>
          <a:lstStyle/>
          <a:p>
            <a:pPr algn="ctr"/>
            <a:r>
              <a:rPr lang="en-US" sz="4300" b="1" dirty="0"/>
              <a:t>Data Exploration (EDA)</a:t>
            </a:r>
            <a:endParaRPr lang="en-US" sz="4300" dirty="0"/>
          </a:p>
        </p:txBody>
      </p:sp>
      <p:pic>
        <p:nvPicPr>
          <p:cNvPr id="9" name="Picture 8" descr="A screenshot of a computer&#10;&#10;Description automatically generated">
            <a:extLst>
              <a:ext uri="{FF2B5EF4-FFF2-40B4-BE49-F238E27FC236}">
                <a16:creationId xmlns:a16="http://schemas.microsoft.com/office/drawing/2014/main" id="{3B2AA9F2-7995-76D1-36A6-97123709D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5" y="1163304"/>
            <a:ext cx="5366824" cy="3003290"/>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46914D4E-CA25-BBDB-3419-2DF11560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818" y="4183469"/>
            <a:ext cx="4332557" cy="245796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0C5892B-AD16-1D8C-556A-627A3D607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825" y="4183469"/>
            <a:ext cx="5366824" cy="2457963"/>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7131912B-A4D4-818C-BC8B-C5CA8FC39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818" y="1166479"/>
            <a:ext cx="4332557" cy="3003290"/>
          </a:xfrm>
          <a:prstGeom prst="rect">
            <a:avLst/>
          </a:prstGeom>
        </p:spPr>
      </p:pic>
    </p:spTree>
    <p:extLst>
      <p:ext uri="{BB962C8B-B14F-4D97-AF65-F5344CB8AC3E}">
        <p14:creationId xmlns:p14="http://schemas.microsoft.com/office/powerpoint/2010/main" val="399190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E63FE6-F44E-464A-8EB4-79681F44E79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TM03457510[[fn=Savon]]</Template>
  <TotalTime>418</TotalTime>
  <Words>2019</Words>
  <Application>Microsoft Macintosh PowerPoint</Application>
  <PresentationFormat>Widescreen</PresentationFormat>
  <Paragraphs>198</Paragraphs>
  <Slides>19</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Century Gothic</vt:lpstr>
      <vt:lpstr>Garamond</vt:lpstr>
      <vt:lpstr>Roboto</vt:lpstr>
      <vt:lpstr>Times New Roman</vt:lpstr>
      <vt:lpstr>Savon</vt:lpstr>
      <vt:lpstr>Drift</vt:lpstr>
      <vt:lpstr>PowerPoint Presentation</vt:lpstr>
      <vt:lpstr>Introduction</vt:lpstr>
      <vt:lpstr>Objectives</vt:lpstr>
      <vt:lpstr>Dataset</vt:lpstr>
      <vt:lpstr> Architecture/Framework </vt:lpstr>
      <vt:lpstr>Data Processing &amp; Analytics Approaches </vt:lpstr>
      <vt:lpstr>SW/HW Development Platforms </vt:lpstr>
      <vt:lpstr>Data Collection and Preprocessing</vt:lpstr>
      <vt:lpstr>Data Exploration (EDA)</vt:lpstr>
      <vt:lpstr>Data Modelling</vt:lpstr>
      <vt:lpstr>Results and Findings</vt:lpstr>
      <vt:lpstr>PowerPoint Presentation</vt:lpstr>
      <vt:lpstr>Project Evaluation</vt:lpstr>
      <vt:lpstr>Insights</vt:lpstr>
      <vt:lpstr>Conclusions</vt:lpstr>
      <vt:lpstr>Acknowledgment </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VASI SHTA</dc:creator>
  <cp:lastModifiedBy>Mano Harsha Sappa</cp:lastModifiedBy>
  <cp:revision>38</cp:revision>
  <dcterms:created xsi:type="dcterms:W3CDTF">2024-11-20T10:01:34Z</dcterms:created>
  <dcterms:modified xsi:type="dcterms:W3CDTF">2024-12-02T06:27:07Z</dcterms:modified>
</cp:coreProperties>
</file>